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75" r:id="rId5"/>
    <p:sldId id="276" r:id="rId6"/>
    <p:sldId id="277" r:id="rId7"/>
    <p:sldId id="265" r:id="rId8"/>
    <p:sldId id="278" r:id="rId9"/>
    <p:sldId id="289" r:id="rId10"/>
    <p:sldId id="290" r:id="rId11"/>
    <p:sldId id="283" r:id="rId12"/>
    <p:sldId id="284" r:id="rId13"/>
    <p:sldId id="286" r:id="rId14"/>
    <p:sldId id="269" r:id="rId15"/>
    <p:sldId id="270" r:id="rId16"/>
    <p:sldId id="285" r:id="rId17"/>
    <p:sldId id="287" r:id="rId18"/>
    <p:sldId id="280" r:id="rId19"/>
    <p:sldId id="288" r:id="rId20"/>
    <p:sldId id="264" r:id="rId21"/>
    <p:sldId id="263" r:id="rId22"/>
    <p:sldId id="267" r:id="rId23"/>
    <p:sldId id="260" r:id="rId24"/>
    <p:sldId id="273" r:id="rId25"/>
    <p:sldId id="259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8" autoAdjust="0"/>
    <p:restoredTop sz="94660"/>
  </p:normalViewPr>
  <p:slideViewPr>
    <p:cSldViewPr snapToGrid="0">
      <p:cViewPr>
        <p:scale>
          <a:sx n="135" d="100"/>
          <a:sy n="135" d="100"/>
        </p:scale>
        <p:origin x="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8EB67E-6E2A-473A-A263-C89DD3FE5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44" y="869131"/>
            <a:ext cx="11262511" cy="1801639"/>
          </a:xfrm>
        </p:spPr>
        <p:txBody>
          <a:bodyPr>
            <a:normAutofit fontScale="90000"/>
          </a:bodyPr>
          <a:lstStyle/>
          <a:p>
            <a:r>
              <a:rPr lang="en-GB" altLang="zh-CN" dirty="0"/>
              <a:t>Raphael </a:t>
            </a:r>
            <a:r>
              <a:rPr lang="en-GB" altLang="zh-CN" dirty="0" smtClean="0"/>
              <a:t>painting analysis: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Random cropping leading to high variance</a:t>
            </a:r>
            <a:r>
              <a:rPr lang="en-US" sz="4000" dirty="0"/>
              <a:t/>
            </a:r>
            <a:br>
              <a:rPr lang="en-US" sz="4000" dirty="0"/>
            </a:br>
            <a:endParaRPr lang="en-HK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14280EF-C316-4BF1-BB96-8D027024B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3227648"/>
            <a:ext cx="10993546" cy="1107498"/>
          </a:xfrm>
        </p:spPr>
        <p:txBody>
          <a:bodyPr>
            <a:norm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M Usman Maqbool </a:t>
            </a:r>
            <a:r>
              <a:rPr lang="en-HK" dirty="0" err="1">
                <a:solidFill>
                  <a:schemeClr val="bg1"/>
                </a:solidFill>
              </a:rPr>
              <a:t>Bhutta</a:t>
            </a:r>
            <a:r>
              <a:rPr lang="en-HK" dirty="0">
                <a:solidFill>
                  <a:schemeClr val="bg1"/>
                </a:solidFill>
              </a:rPr>
              <a:t>, </a:t>
            </a:r>
          </a:p>
          <a:p>
            <a:r>
              <a:rPr lang="en-HK" dirty="0">
                <a:solidFill>
                  <a:schemeClr val="bg1"/>
                </a:solidFill>
              </a:rPr>
              <a:t>Candi Zheng</a:t>
            </a:r>
          </a:p>
          <a:p>
            <a:r>
              <a:rPr lang="en-HK" dirty="0">
                <a:solidFill>
                  <a:schemeClr val="bg1"/>
                </a:solidFill>
              </a:rPr>
              <a:t>Lan Yuan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0017480-BFEE-4092-A186-D359FC6B0DC7}"/>
              </a:ext>
            </a:extLst>
          </p:cNvPr>
          <p:cNvSpPr txBox="1"/>
          <p:nvPr/>
        </p:nvSpPr>
        <p:spPr>
          <a:xfrm>
            <a:off x="5507697" y="2301438"/>
            <a:ext cx="11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(Group VI)</a:t>
            </a:r>
          </a:p>
        </p:txBody>
      </p:sp>
    </p:spTree>
    <p:extLst>
      <p:ext uri="{BB962C8B-B14F-4D97-AF65-F5344CB8AC3E}">
        <p14:creationId xmlns:p14="http://schemas.microsoft.com/office/powerpoint/2010/main" val="50135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 </a:t>
            </a:r>
            <a:r>
              <a:rPr lang="en-US" altLang="zh-CN" dirty="0"/>
              <a:t> </a:t>
            </a:r>
            <a:r>
              <a:rPr lang="en-US" altLang="zh-CN" b="1" dirty="0"/>
              <a:t>Correlation between AUC &amp; ACC</a:t>
            </a:r>
            <a:endParaRPr lang="en-HK" b="1" dirty="0"/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0508A4F4-8E07-44F4-8CD7-BDE7F221820F}"/>
              </a:ext>
            </a:extLst>
          </p:cNvPr>
          <p:cNvGrpSpPr/>
          <p:nvPr/>
        </p:nvGrpSpPr>
        <p:grpSpPr>
          <a:xfrm>
            <a:off x="2159967" y="2316481"/>
            <a:ext cx="4928809" cy="4041214"/>
            <a:chOff x="2952448" y="2596316"/>
            <a:chExt cx="4902616" cy="3935549"/>
          </a:xfrm>
        </p:grpSpPr>
        <p:pic>
          <p:nvPicPr>
            <p:cNvPr id="6" name="图片 5">
              <a:extLst>
                <a:ext uri="{FF2B5EF4-FFF2-40B4-BE49-F238E27FC236}">
                  <a16:creationId xmlns="" xmlns:a16="http://schemas.microsoft.com/office/drawing/2014/main" id="{4F9770BE-5CBA-45BC-B097-7B08C277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7891" y="2596316"/>
              <a:ext cx="4687173" cy="373787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1B04B15A-4901-4F3A-A0B7-D02C53489D54}"/>
                </a:ext>
              </a:extLst>
            </p:cNvPr>
            <p:cNvSpPr txBox="1"/>
            <p:nvPr/>
          </p:nvSpPr>
          <p:spPr>
            <a:xfrm>
              <a:off x="5495108" y="6193311"/>
              <a:ext cx="2333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AUC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C3723EB9-6FE3-46EB-9519-1603810EC356}"/>
                </a:ext>
              </a:extLst>
            </p:cNvPr>
            <p:cNvSpPr txBox="1"/>
            <p:nvPr/>
          </p:nvSpPr>
          <p:spPr>
            <a:xfrm>
              <a:off x="2952448" y="3795144"/>
              <a:ext cx="430887" cy="13110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Acc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B2AB320-3DCD-4C34-9638-AEA16D4DC5B9}"/>
              </a:ext>
            </a:extLst>
          </p:cNvPr>
          <p:cNvSpPr txBox="1"/>
          <p:nvPr/>
        </p:nvSpPr>
        <p:spPr>
          <a:xfrm>
            <a:off x="8098971" y="3696421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altLang="zh-CN" dirty="0"/>
              <a:t>: Best AUC</a:t>
            </a:r>
          </a:p>
          <a:p>
            <a:r>
              <a:rPr lang="en-US" altLang="zh-CN" b="1" dirty="0">
                <a:solidFill>
                  <a:srgbClr val="F6BB00"/>
                </a:solidFill>
              </a:rPr>
              <a:t>Orange</a:t>
            </a:r>
            <a:r>
              <a:rPr lang="en-US" altLang="zh-CN" dirty="0"/>
              <a:t>: Best Acc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131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Results </a:t>
            </a:r>
            <a:r>
              <a:rPr lang="en-US" altLang="zh-CN" dirty="0"/>
              <a:t>| compare:   </a:t>
            </a:r>
            <a:r>
              <a:rPr lang="en-US" altLang="zh-CN" b="1" dirty="0"/>
              <a:t>Repeat previous work </a:t>
            </a:r>
            <a:endParaRPr lang="en-HK" b="1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="" xmlns:a16="http://schemas.microsoft.com/office/drawing/2014/main" id="{6E5E72BA-E9C5-4748-B95B-8E0BFB650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356482"/>
              </p:ext>
            </p:extLst>
          </p:nvPr>
        </p:nvGraphicFramePr>
        <p:xfrm>
          <a:off x="803612" y="2677447"/>
          <a:ext cx="5388955" cy="154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791">
                  <a:extLst>
                    <a:ext uri="{9D8B030D-6E8A-4147-A177-3AD203B41FA5}">
                      <a16:colId xmlns="" xmlns:a16="http://schemas.microsoft.com/office/drawing/2014/main" val="1651353978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1288145724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1933638390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372286426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3334645036"/>
                    </a:ext>
                  </a:extLst>
                </a:gridCol>
              </a:tblGrid>
              <a:tr h="865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9520369"/>
                  </a:ext>
                </a:extLst>
              </a:tr>
              <a:tr h="6780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0.643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365919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="" xmlns:a16="http://schemas.microsoft.com/office/drawing/2014/main" id="{AC048101-0E07-45C4-8307-CC5DA7728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45735"/>
              </p:ext>
            </p:extLst>
          </p:nvPr>
        </p:nvGraphicFramePr>
        <p:xfrm>
          <a:off x="803613" y="4958945"/>
          <a:ext cx="5388955" cy="1544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791">
                  <a:extLst>
                    <a:ext uri="{9D8B030D-6E8A-4147-A177-3AD203B41FA5}">
                      <a16:colId xmlns="" xmlns:a16="http://schemas.microsoft.com/office/drawing/2014/main" val="1651353978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1288145724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1933638390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372286426"/>
                    </a:ext>
                  </a:extLst>
                </a:gridCol>
                <a:gridCol w="1077791">
                  <a:extLst>
                    <a:ext uri="{9D8B030D-6E8A-4147-A177-3AD203B41FA5}">
                      <a16:colId xmlns="" xmlns:a16="http://schemas.microsoft.com/office/drawing/2014/main" val="3334645036"/>
                    </a:ext>
                  </a:extLst>
                </a:gridCol>
              </a:tblGrid>
              <a:tr h="866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9520369"/>
                  </a:ext>
                </a:extLst>
              </a:tr>
              <a:tr h="677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0.587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0.643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3659199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37240" y="4490025"/>
            <a:ext cx="29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The Corresponding Accuracy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9512" y="2291037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The Best AUC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24" y="2242355"/>
            <a:ext cx="6313594" cy="42321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Our best result for raw random cropping (averaged over 3 run) </a:t>
            </a:r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  <p:grpSp>
        <p:nvGrpSpPr>
          <p:cNvPr id="8" name="组 7"/>
          <p:cNvGrpSpPr/>
          <p:nvPr/>
        </p:nvGrpSpPr>
        <p:grpSpPr>
          <a:xfrm>
            <a:off x="7753150" y="2437681"/>
            <a:ext cx="2550646" cy="2728534"/>
            <a:chOff x="1136315" y="2583976"/>
            <a:chExt cx="2550646" cy="272853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63" y="3142420"/>
              <a:ext cx="2108198" cy="2170090"/>
            </a:xfrm>
            <a:prstGeom prst="rect">
              <a:avLst/>
            </a:prstGeom>
          </p:spPr>
        </p:pic>
        <p:grpSp>
          <p:nvGrpSpPr>
            <p:cNvPr id="10" name="组 9"/>
            <p:cNvGrpSpPr/>
            <p:nvPr/>
          </p:nvGrpSpPr>
          <p:grpSpPr>
            <a:xfrm>
              <a:off x="1136315" y="2583976"/>
              <a:ext cx="1562931" cy="961679"/>
              <a:chOff x="4029839" y="2502556"/>
              <a:chExt cx="1586738" cy="1008288"/>
            </a:xfrm>
          </p:grpSpPr>
          <p:pic>
            <p:nvPicPr>
              <p:cNvPr id="12" name="Picture 5">
                <a:extLst>
                  <a:ext uri="{FF2B5EF4-FFF2-40B4-BE49-F238E27FC236}">
                    <a16:creationId xmlns="" xmlns:a16="http://schemas.microsoft.com/office/drawing/2014/main" id="{6ADF8D0A-F34A-4535-884B-7D69F1CF2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0468" b="80780"/>
              <a:stretch/>
            </p:blipFill>
            <p:spPr>
              <a:xfrm>
                <a:off x="4029839" y="2502556"/>
                <a:ext cx="529282" cy="501901"/>
              </a:xfrm>
              <a:prstGeom prst="rect">
                <a:avLst/>
              </a:prstGeom>
            </p:spPr>
          </p:pic>
          <p:cxnSp>
            <p:nvCxnSpPr>
              <p:cNvPr id="14" name="直线连接符 13"/>
              <p:cNvCxnSpPr/>
              <p:nvPr/>
            </p:nvCxnSpPr>
            <p:spPr>
              <a:xfrm rot="-540000">
                <a:off x="4609924" y="2684625"/>
                <a:ext cx="798490" cy="71235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/>
              <p:cNvCxnSpPr/>
              <p:nvPr/>
            </p:nvCxnSpPr>
            <p:spPr>
              <a:xfrm>
                <a:off x="4253762" y="3024465"/>
                <a:ext cx="1182192" cy="48637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框架 15"/>
              <p:cNvSpPr/>
              <p:nvPr/>
            </p:nvSpPr>
            <p:spPr>
              <a:xfrm>
                <a:off x="5435954" y="3335867"/>
                <a:ext cx="180623" cy="174977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52891" y="5477652"/>
            <a:ext cx="3986041" cy="423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Random Cropping over raw image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52890" y="5918574"/>
            <a:ext cx="3986041" cy="423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Failed to reproduce previous result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20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Analysis </a:t>
            </a:r>
            <a:r>
              <a:rPr lang="en-US" altLang="zh-CN" dirty="0"/>
              <a:t>| </a:t>
            </a:r>
            <a:r>
              <a:rPr lang="en-US" altLang="zh-CN" b="1" dirty="0"/>
              <a:t>Variance, SVM</a:t>
            </a:r>
            <a:endParaRPr lang="en-HK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316A9366-B3AA-4E92-B1C2-42986CC45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56423"/>
              </p:ext>
            </p:extLst>
          </p:nvPr>
        </p:nvGraphicFramePr>
        <p:xfrm>
          <a:off x="1268734" y="3278673"/>
          <a:ext cx="4722910" cy="259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408">
                  <a:extLst>
                    <a:ext uri="{9D8B030D-6E8A-4147-A177-3AD203B41FA5}">
                      <a16:colId xmlns="" xmlns:a16="http://schemas.microsoft.com/office/drawing/2014/main" val="177751601"/>
                    </a:ext>
                  </a:extLst>
                </a:gridCol>
                <a:gridCol w="1973655">
                  <a:extLst>
                    <a:ext uri="{9D8B030D-6E8A-4147-A177-3AD203B41FA5}">
                      <a16:colId xmlns="" xmlns:a16="http://schemas.microsoft.com/office/drawing/2014/main" val="875268802"/>
                    </a:ext>
                  </a:extLst>
                </a:gridCol>
                <a:gridCol w="1884847">
                  <a:extLst>
                    <a:ext uri="{9D8B030D-6E8A-4147-A177-3AD203B41FA5}">
                      <a16:colId xmlns="" xmlns:a16="http://schemas.microsoft.com/office/drawing/2014/main" val="2284510354"/>
                    </a:ext>
                  </a:extLst>
                </a:gridCol>
              </a:tblGrid>
              <a:tr h="6073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Random, Scat5, SVM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437245"/>
                  </a:ext>
                </a:extLst>
              </a:tr>
              <a:tr h="33570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045975498"/>
                  </a:ext>
                </a:extLst>
              </a:tr>
              <a:tr h="5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2837659"/>
                  </a:ext>
                </a:extLst>
              </a:tr>
              <a:tr h="5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0.524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0.597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3993553"/>
                  </a:ext>
                </a:extLst>
              </a:tr>
              <a:tr h="5392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0.429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0.463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064782815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665" y="5944287"/>
            <a:ext cx="3547233" cy="4393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High variance</a:t>
            </a:r>
            <a:endParaRPr lang="en-H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3957439" y="6163971"/>
            <a:ext cx="6870982" cy="129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0996" y="1991893"/>
            <a:ext cx="7484593" cy="128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Variance, raw scale random cropping</a:t>
            </a: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82" y="3056094"/>
            <a:ext cx="5003800" cy="2959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8024038" y="3872115"/>
            <a:ext cx="641132" cy="67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Acc</a:t>
            </a: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9665646" y="3924161"/>
            <a:ext cx="784636" cy="67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79006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Analysis </a:t>
            </a:r>
            <a:r>
              <a:rPr lang="en-US" altLang="zh-CN" dirty="0"/>
              <a:t>| </a:t>
            </a:r>
            <a:r>
              <a:rPr lang="en-US" altLang="zh-CN" b="1" dirty="0"/>
              <a:t>Variance, RF</a:t>
            </a:r>
            <a:endParaRPr lang="en-HK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316A9366-B3AA-4E92-B1C2-42986CC45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40730"/>
              </p:ext>
            </p:extLst>
          </p:nvPr>
        </p:nvGraphicFramePr>
        <p:xfrm>
          <a:off x="1316650" y="3140559"/>
          <a:ext cx="4722910" cy="281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930">
                  <a:extLst>
                    <a:ext uri="{9D8B030D-6E8A-4147-A177-3AD203B41FA5}">
                      <a16:colId xmlns="" xmlns:a16="http://schemas.microsoft.com/office/drawing/2014/main" val="177751601"/>
                    </a:ext>
                  </a:extLst>
                </a:gridCol>
                <a:gridCol w="1810693">
                  <a:extLst>
                    <a:ext uri="{9D8B030D-6E8A-4147-A177-3AD203B41FA5}">
                      <a16:colId xmlns="" xmlns:a16="http://schemas.microsoft.com/office/drawing/2014/main" val="875268802"/>
                    </a:ext>
                  </a:extLst>
                </a:gridCol>
                <a:gridCol w="1929287">
                  <a:extLst>
                    <a:ext uri="{9D8B030D-6E8A-4147-A177-3AD203B41FA5}">
                      <a16:colId xmlns="" xmlns:a16="http://schemas.microsoft.com/office/drawing/2014/main" val="2284510354"/>
                    </a:ext>
                  </a:extLst>
                </a:gridCol>
              </a:tblGrid>
              <a:tr h="66665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Random, Scat5, RF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437245"/>
                  </a:ext>
                </a:extLst>
              </a:tr>
              <a:tr h="36848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045975498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0.619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0.685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2837659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0.619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0.648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23993553"/>
                  </a:ext>
                </a:extLst>
              </a:tr>
              <a:tr h="59192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064782815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1681" y="5911912"/>
            <a:ext cx="2199270" cy="5673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/>
              <a:t>Smaller variance</a:t>
            </a:r>
            <a:endParaRPr lang="en-HK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3957439" y="6163971"/>
            <a:ext cx="6870982" cy="129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0996" y="1991893"/>
            <a:ext cx="7484593" cy="936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Variance, raw scale random cropping</a:t>
            </a:r>
            <a:endParaRPr kumimoji="0" lang="en-US" altLang="zh-CN" sz="17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630000" marR="0" lvl="1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33" y="3186318"/>
            <a:ext cx="4775200" cy="2857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8007425" y="4771930"/>
            <a:ext cx="641132" cy="67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Acc</a:t>
            </a: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9698047" y="3535163"/>
            <a:ext cx="784636" cy="673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AUC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62C7CFFA-C3C4-46BF-A5C8-53768848F242}"/>
              </a:ext>
            </a:extLst>
          </p:cNvPr>
          <p:cNvSpPr txBox="1">
            <a:spLocks/>
          </p:cNvSpPr>
          <p:nvPr/>
        </p:nvSpPr>
        <p:spPr>
          <a:xfrm>
            <a:off x="919998" y="5939341"/>
            <a:ext cx="7456552" cy="132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dirty="0"/>
              <a:t>Random Forest reduces the </a:t>
            </a:r>
            <a:r>
              <a:rPr lang="en-US" altLang="zh-CN" sz="2000" dirty="0" smtClean="0"/>
              <a:t>variance, hence it is more reliable</a:t>
            </a:r>
            <a:endParaRPr lang="en-US" altLang="zh-CN" sz="2000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8742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6C88EDD2-F30F-4F3E-83E1-753BC632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922" y="4255445"/>
            <a:ext cx="3614897" cy="2479732"/>
          </a:xfrm>
          <a:prstGeom prst="rect">
            <a:avLst/>
          </a:prstGeom>
        </p:spPr>
      </p:pic>
      <p:pic>
        <p:nvPicPr>
          <p:cNvPr id="10" name="Picture 9" descr="A close up of a flower&#10;&#10;Description generated with high confidence">
            <a:extLst>
              <a:ext uri="{FF2B5EF4-FFF2-40B4-BE49-F238E27FC236}">
                <a16:creationId xmlns="" xmlns:a16="http://schemas.microsoft.com/office/drawing/2014/main" id="{F1CC78B7-B733-46AE-871B-7370AD22E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8"/>
          <a:stretch/>
        </p:blipFill>
        <p:spPr>
          <a:xfrm>
            <a:off x="557967" y="1974457"/>
            <a:ext cx="3445642" cy="23847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91770D9B-6FB9-409A-B062-54B917451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98" y="1862410"/>
            <a:ext cx="3639804" cy="249681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1B4172C-712A-405A-99FF-B35D9788F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338" y="1889727"/>
            <a:ext cx="3408069" cy="233785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C2A6DB04-266D-440F-8286-084199540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096" y="4171031"/>
            <a:ext cx="3639803" cy="2496816"/>
          </a:xfrm>
          <a:prstGeom prst="rect">
            <a:avLst/>
          </a:prstGeom>
        </p:spPr>
      </p:pic>
      <p:pic>
        <p:nvPicPr>
          <p:cNvPr id="12" name="Picture 11" descr="A close up of a flower&#10;&#10;Description generated with very high confidence">
            <a:extLst>
              <a:ext uri="{FF2B5EF4-FFF2-40B4-BE49-F238E27FC236}">
                <a16:creationId xmlns="" xmlns:a16="http://schemas.microsoft.com/office/drawing/2014/main" id="{D91FBEA7-6915-431D-BB92-AABF630D9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66" y="4203195"/>
            <a:ext cx="3445644" cy="2584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VISUALIZATION | </a:t>
            </a:r>
            <a:r>
              <a:rPr lang="en-HK" b="1" dirty="0" err="1"/>
              <a:t>pca</a:t>
            </a:r>
            <a:endParaRPr lang="en-HK" b="1" dirty="0"/>
          </a:p>
        </p:txBody>
      </p:sp>
      <p:sp>
        <p:nvSpPr>
          <p:cNvPr id="21" name="文本框 19">
            <a:extLst>
              <a:ext uri="{FF2B5EF4-FFF2-40B4-BE49-F238E27FC236}">
                <a16:creationId xmlns="" xmlns:a16="http://schemas.microsoft.com/office/drawing/2014/main" id="{4524541F-2063-4618-BEED-161424F8EBC4}"/>
              </a:ext>
            </a:extLst>
          </p:cNvPr>
          <p:cNvSpPr txBox="1"/>
          <p:nvPr/>
        </p:nvSpPr>
        <p:spPr>
          <a:xfrm>
            <a:off x="4776117" y="4049369"/>
            <a:ext cx="263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1500pix_random_200_Resnet</a:t>
            </a:r>
            <a:endParaRPr lang="zh-CN" altLang="en-US" sz="1400" dirty="0"/>
          </a:p>
        </p:txBody>
      </p:sp>
      <p:sp>
        <p:nvSpPr>
          <p:cNvPr id="24" name="文本框 22">
            <a:extLst>
              <a:ext uri="{FF2B5EF4-FFF2-40B4-BE49-F238E27FC236}">
                <a16:creationId xmlns="" xmlns:a16="http://schemas.microsoft.com/office/drawing/2014/main" id="{4A44109F-F734-4C31-BEB7-EA5CE7933D3C}"/>
              </a:ext>
            </a:extLst>
          </p:cNvPr>
          <p:cNvSpPr txBox="1"/>
          <p:nvPr/>
        </p:nvSpPr>
        <p:spPr>
          <a:xfrm>
            <a:off x="8825099" y="4049305"/>
            <a:ext cx="2462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1500pix_random_200_VGG</a:t>
            </a:r>
            <a:endParaRPr lang="zh-CN" altLang="en-US" sz="1400" dirty="0"/>
          </a:p>
        </p:txBody>
      </p:sp>
      <p:sp>
        <p:nvSpPr>
          <p:cNvPr id="30" name="文本框 31">
            <a:extLst>
              <a:ext uri="{FF2B5EF4-FFF2-40B4-BE49-F238E27FC236}">
                <a16:creationId xmlns="" xmlns:a16="http://schemas.microsoft.com/office/drawing/2014/main" id="{DBD9457C-5ED0-472B-8C6E-1EB7C8D97500}"/>
              </a:ext>
            </a:extLst>
          </p:cNvPr>
          <p:cNvSpPr txBox="1"/>
          <p:nvPr/>
        </p:nvSpPr>
        <p:spPr>
          <a:xfrm>
            <a:off x="4632522" y="6479651"/>
            <a:ext cx="2926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375pix_entropyrandom_200_Resnet</a:t>
            </a:r>
            <a:endParaRPr lang="zh-CN" altLang="en-US" sz="1400" dirty="0"/>
          </a:p>
        </p:txBody>
      </p:sp>
      <p:sp>
        <p:nvSpPr>
          <p:cNvPr id="33" name="文本框 22">
            <a:extLst>
              <a:ext uri="{FF2B5EF4-FFF2-40B4-BE49-F238E27FC236}">
                <a16:creationId xmlns="" xmlns:a16="http://schemas.microsoft.com/office/drawing/2014/main" id="{524314A7-E3B8-431F-9E6C-4D1E18A04456}"/>
              </a:ext>
            </a:extLst>
          </p:cNvPr>
          <p:cNvSpPr txBox="1"/>
          <p:nvPr/>
        </p:nvSpPr>
        <p:spPr>
          <a:xfrm>
            <a:off x="1162049" y="4052320"/>
            <a:ext cx="214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1500pix_random_200_Scat</a:t>
            </a:r>
            <a:endParaRPr lang="zh-CN" altLang="en-US" sz="1400" dirty="0"/>
          </a:p>
        </p:txBody>
      </p:sp>
      <p:sp>
        <p:nvSpPr>
          <p:cNvPr id="37" name="文本框 34">
            <a:extLst>
              <a:ext uri="{FF2B5EF4-FFF2-40B4-BE49-F238E27FC236}">
                <a16:creationId xmlns="" xmlns:a16="http://schemas.microsoft.com/office/drawing/2014/main" id="{07429218-53AB-4CC8-AB59-D3992E6896A8}"/>
              </a:ext>
            </a:extLst>
          </p:cNvPr>
          <p:cNvSpPr txBox="1"/>
          <p:nvPr/>
        </p:nvSpPr>
        <p:spPr>
          <a:xfrm>
            <a:off x="8592895" y="6479651"/>
            <a:ext cx="2926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375pix_entropyrandom_200_VGG</a:t>
            </a:r>
            <a:endParaRPr lang="zh-CN" altLang="en-US" sz="1400" dirty="0"/>
          </a:p>
        </p:txBody>
      </p:sp>
      <p:sp>
        <p:nvSpPr>
          <p:cNvPr id="38" name="文本框 34">
            <a:extLst>
              <a:ext uri="{FF2B5EF4-FFF2-40B4-BE49-F238E27FC236}">
                <a16:creationId xmlns="" xmlns:a16="http://schemas.microsoft.com/office/drawing/2014/main" id="{02902587-334A-4854-8B1F-6E601A16A8EE}"/>
              </a:ext>
            </a:extLst>
          </p:cNvPr>
          <p:cNvSpPr txBox="1"/>
          <p:nvPr/>
        </p:nvSpPr>
        <p:spPr>
          <a:xfrm>
            <a:off x="846752" y="6489908"/>
            <a:ext cx="2926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375pix_entropyrandom_200_Scat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906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91770D9B-6FB9-409A-B062-54B917451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9"/>
          <a:stretch/>
        </p:blipFill>
        <p:spPr>
          <a:xfrm>
            <a:off x="4157883" y="1865012"/>
            <a:ext cx="3889856" cy="25226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71B4172C-712A-405A-99FF-B35D9788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1"/>
          <a:stretch/>
        </p:blipFill>
        <p:spPr>
          <a:xfrm>
            <a:off x="7958571" y="1865012"/>
            <a:ext cx="3895022" cy="252623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="" xmlns:a16="http://schemas.microsoft.com/office/drawing/2014/main" id="{C2A6DB04-266D-440F-8286-084199540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045" y="4279530"/>
            <a:ext cx="3665531" cy="251766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="" xmlns:a16="http://schemas.microsoft.com/office/drawing/2014/main" id="{6C88EDD2-F30F-4F3E-83E1-753BC6326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530" y="4251334"/>
            <a:ext cx="3795103" cy="2606666"/>
          </a:xfrm>
          <a:prstGeom prst="rect">
            <a:avLst/>
          </a:prstGeom>
        </p:spPr>
      </p:pic>
      <p:pic>
        <p:nvPicPr>
          <p:cNvPr id="4" name="Picture 3" descr="A close up of a flower&#10;&#10;Description generated with high confidence">
            <a:extLst>
              <a:ext uri="{FF2B5EF4-FFF2-40B4-BE49-F238E27FC236}">
                <a16:creationId xmlns="" xmlns:a16="http://schemas.microsoft.com/office/drawing/2014/main" id="{E6E070EB-677C-4F26-89FB-6120D3C4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66"/>
          <a:stretch/>
        </p:blipFill>
        <p:spPr>
          <a:xfrm>
            <a:off x="506649" y="1865013"/>
            <a:ext cx="3558533" cy="2517669"/>
          </a:xfrm>
          <a:prstGeom prst="rect">
            <a:avLst/>
          </a:prstGeom>
        </p:spPr>
      </p:pic>
      <p:pic>
        <p:nvPicPr>
          <p:cNvPr id="6" name="Picture 5" descr="A close up of a flower&#10;&#10;Description generated with high confidence">
            <a:extLst>
              <a:ext uri="{FF2B5EF4-FFF2-40B4-BE49-F238E27FC236}">
                <a16:creationId xmlns="" xmlns:a16="http://schemas.microsoft.com/office/drawing/2014/main" id="{FC39336C-BA84-40B5-8736-97A090683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07" y="4291589"/>
            <a:ext cx="3475555" cy="260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VISUALIZATION | </a:t>
            </a:r>
            <a:r>
              <a:rPr lang="en-HK" b="1" dirty="0"/>
              <a:t>T-SNE</a:t>
            </a:r>
          </a:p>
        </p:txBody>
      </p:sp>
      <p:sp>
        <p:nvSpPr>
          <p:cNvPr id="21" name="文本框 25">
            <a:extLst>
              <a:ext uri="{FF2B5EF4-FFF2-40B4-BE49-F238E27FC236}">
                <a16:creationId xmlns="" xmlns:a16="http://schemas.microsoft.com/office/drawing/2014/main" id="{ABEC2CC8-1B27-4744-86D4-06F63614A470}"/>
              </a:ext>
            </a:extLst>
          </p:cNvPr>
          <p:cNvSpPr txBox="1"/>
          <p:nvPr/>
        </p:nvSpPr>
        <p:spPr>
          <a:xfrm>
            <a:off x="998147" y="4070846"/>
            <a:ext cx="2358623" cy="30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 _random_200_Scat</a:t>
            </a:r>
            <a:endParaRPr lang="zh-CN" altLang="en-US" sz="1400" dirty="0"/>
          </a:p>
        </p:txBody>
      </p:sp>
      <p:sp>
        <p:nvSpPr>
          <p:cNvPr id="24" name="文本框 28">
            <a:extLst>
              <a:ext uri="{FF2B5EF4-FFF2-40B4-BE49-F238E27FC236}">
                <a16:creationId xmlns="" xmlns:a16="http://schemas.microsoft.com/office/drawing/2014/main" id="{5D7FA38D-7D2A-46C6-A4B2-1E2F9E2794B2}"/>
              </a:ext>
            </a:extLst>
          </p:cNvPr>
          <p:cNvSpPr txBox="1"/>
          <p:nvPr/>
        </p:nvSpPr>
        <p:spPr>
          <a:xfrm>
            <a:off x="830530" y="6489421"/>
            <a:ext cx="269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375pix_entropyrandom_200_Scat</a:t>
            </a:r>
            <a:endParaRPr lang="zh-CN" altLang="en-US" sz="1400" dirty="0"/>
          </a:p>
        </p:txBody>
      </p:sp>
      <p:sp>
        <p:nvSpPr>
          <p:cNvPr id="27" name="文本框 19">
            <a:extLst>
              <a:ext uri="{FF2B5EF4-FFF2-40B4-BE49-F238E27FC236}">
                <a16:creationId xmlns="" xmlns:a16="http://schemas.microsoft.com/office/drawing/2014/main" id="{6ECC6DE3-3E86-42B6-AB7B-C90CA90D777C}"/>
              </a:ext>
            </a:extLst>
          </p:cNvPr>
          <p:cNvSpPr txBox="1"/>
          <p:nvPr/>
        </p:nvSpPr>
        <p:spPr>
          <a:xfrm>
            <a:off x="4852673" y="4073039"/>
            <a:ext cx="2602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 _random_200_Resnet</a:t>
            </a:r>
            <a:endParaRPr lang="zh-CN" altLang="en-US" sz="1400" dirty="0"/>
          </a:p>
        </p:txBody>
      </p:sp>
      <p:sp>
        <p:nvSpPr>
          <p:cNvPr id="30" name="文本框 22">
            <a:extLst>
              <a:ext uri="{FF2B5EF4-FFF2-40B4-BE49-F238E27FC236}">
                <a16:creationId xmlns="" xmlns:a16="http://schemas.microsoft.com/office/drawing/2014/main" id="{3501BAAE-34D0-411F-87DC-81089F24CA5F}"/>
              </a:ext>
            </a:extLst>
          </p:cNvPr>
          <p:cNvSpPr txBox="1"/>
          <p:nvPr/>
        </p:nvSpPr>
        <p:spPr>
          <a:xfrm>
            <a:off x="8551571" y="4054932"/>
            <a:ext cx="270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1500pix _random_200_VGG</a:t>
            </a:r>
            <a:endParaRPr lang="zh-CN" altLang="en-US" sz="1400" dirty="0"/>
          </a:p>
        </p:txBody>
      </p:sp>
      <p:sp>
        <p:nvSpPr>
          <p:cNvPr id="33" name="文本框 34">
            <a:extLst>
              <a:ext uri="{FF2B5EF4-FFF2-40B4-BE49-F238E27FC236}">
                <a16:creationId xmlns="" xmlns:a16="http://schemas.microsoft.com/office/drawing/2014/main" id="{BEB6B351-7617-4B27-9FE2-0DC31AD6F232}"/>
              </a:ext>
            </a:extLst>
          </p:cNvPr>
          <p:cNvSpPr txBox="1"/>
          <p:nvPr/>
        </p:nvSpPr>
        <p:spPr>
          <a:xfrm>
            <a:off x="8166190" y="6451750"/>
            <a:ext cx="3479785" cy="30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375pix_entropyrandom_200_VGG</a:t>
            </a:r>
            <a:endParaRPr lang="zh-CN" altLang="en-US" sz="1400" dirty="0"/>
          </a:p>
        </p:txBody>
      </p:sp>
      <p:sp>
        <p:nvSpPr>
          <p:cNvPr id="36" name="文本框 31">
            <a:extLst>
              <a:ext uri="{FF2B5EF4-FFF2-40B4-BE49-F238E27FC236}">
                <a16:creationId xmlns="" xmlns:a16="http://schemas.microsoft.com/office/drawing/2014/main" id="{6182CA15-F28E-4D75-A64F-5A4C56A071D9}"/>
              </a:ext>
            </a:extLst>
          </p:cNvPr>
          <p:cNvSpPr txBox="1"/>
          <p:nvPr/>
        </p:nvSpPr>
        <p:spPr>
          <a:xfrm>
            <a:off x="4356106" y="6462261"/>
            <a:ext cx="3479785" cy="30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375pix_entropyrandom_200_Resnet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430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Analysis </a:t>
            </a:r>
            <a:r>
              <a:rPr lang="en-US" altLang="zh-CN" dirty="0"/>
              <a:t>| </a:t>
            </a:r>
            <a:r>
              <a:rPr lang="en-US" altLang="zh-CN" b="1" dirty="0"/>
              <a:t>Cleaning</a:t>
            </a:r>
            <a:endParaRPr lang="en-HK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620" y="5111931"/>
            <a:ext cx="7456552" cy="1320086"/>
          </a:xfrm>
        </p:spPr>
        <p:txBody>
          <a:bodyPr>
            <a:normAutofit/>
          </a:bodyPr>
          <a:lstStyle/>
          <a:p>
            <a:pPr lvl="1"/>
            <a:r>
              <a:rPr lang="en-US" altLang="zh-CN" sz="2000" dirty="0"/>
              <a:t>Average is taken over all model trained.</a:t>
            </a:r>
          </a:p>
          <a:p>
            <a:pPr lvl="1"/>
            <a:r>
              <a:rPr lang="en-US" altLang="zh-CN" sz="2000" dirty="0"/>
              <a:t>No significant difference</a:t>
            </a:r>
          </a:p>
          <a:p>
            <a:endParaRPr lang="en-HK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0996" y="2010569"/>
            <a:ext cx="7484593" cy="128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94394"/>
              </p:ext>
            </p:extLst>
          </p:nvPr>
        </p:nvGraphicFramePr>
        <p:xfrm>
          <a:off x="740996" y="2900614"/>
          <a:ext cx="7637665" cy="199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75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75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75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275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217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Cleaning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Avg</a:t>
                      </a:r>
                      <a:r>
                        <a:rPr lang="en-US" altLang="zh-CN" dirty="0"/>
                        <a:t> 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Avg</a:t>
                      </a:r>
                      <a:r>
                        <a:rPr lang="en-US" altLang="zh-CN" baseline="0" dirty="0"/>
                        <a:t> </a:t>
                      </a:r>
                      <a:r>
                        <a:rPr lang="en-US" altLang="zh-CN" baseline="0" dirty="0" err="1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 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 </a:t>
                      </a:r>
                      <a:r>
                        <a:rPr lang="en-US" altLang="zh-CN" dirty="0" err="1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050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Not Cleaned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dirty="0"/>
                        <a:t>0.690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dirty="0"/>
                        <a:t>0.642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dirty="0"/>
                        <a:t>0.894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dirty="0"/>
                        <a:t>0.857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24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Cleaned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altLang="zh-CN" dirty="0"/>
                        <a:t>0.680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dirty="0"/>
                        <a:t>0.640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zh-CN" dirty="0"/>
                        <a:t>0.898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dirty="0"/>
                        <a:t>0.857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3104" r="1585" b="2680"/>
          <a:stretch/>
        </p:blipFill>
        <p:spPr>
          <a:xfrm>
            <a:off x="10593604" y="3221443"/>
            <a:ext cx="981353" cy="93470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03" y="3018366"/>
            <a:ext cx="1135958" cy="1416623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10208581" y="3552814"/>
            <a:ext cx="202903" cy="231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9550243" y="4590622"/>
            <a:ext cx="2814252" cy="679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Cleaning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15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Analysis </a:t>
            </a:r>
            <a:r>
              <a:rPr lang="en-US" altLang="zh-CN" dirty="0"/>
              <a:t>| </a:t>
            </a:r>
            <a:r>
              <a:rPr lang="en-US" altLang="zh-CN" b="1" dirty="0"/>
              <a:t>Cropping and </a:t>
            </a:r>
            <a:r>
              <a:rPr lang="en-US" altLang="zh-CN" b="1" dirty="0" err="1"/>
              <a:t>scalling</a:t>
            </a:r>
            <a:endParaRPr lang="en-HK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96" y="5369847"/>
            <a:ext cx="7484593" cy="1289972"/>
          </a:xfrm>
        </p:spPr>
        <p:txBody>
          <a:bodyPr>
            <a:normAutofit/>
          </a:bodyPr>
          <a:lstStyle/>
          <a:p>
            <a:pPr lvl="1"/>
            <a:r>
              <a:rPr lang="en-US" altLang="zh-CN" sz="2000" dirty="0"/>
              <a:t>375pix Entropy have best result</a:t>
            </a:r>
          </a:p>
          <a:p>
            <a:pPr lvl="1"/>
            <a:r>
              <a:rPr lang="en-US" altLang="zh-CN" sz="2000" dirty="0"/>
              <a:t>The idea of focusing on sketch patches doesn’t help</a:t>
            </a:r>
          </a:p>
          <a:p>
            <a:endParaRPr lang="en-HK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740996" y="2010569"/>
            <a:ext cx="7484593" cy="128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892650"/>
              </p:ext>
            </p:extLst>
          </p:nvPr>
        </p:nvGraphicFramePr>
        <p:xfrm>
          <a:off x="1103861" y="2997245"/>
          <a:ext cx="7121728" cy="2060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4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804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804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804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315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Cropping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Avg</a:t>
                      </a:r>
                      <a:r>
                        <a:rPr lang="en-US" altLang="zh-CN" dirty="0"/>
                        <a:t> 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Avg</a:t>
                      </a:r>
                      <a:r>
                        <a:rPr lang="en-US" altLang="zh-CN" baseline="0" dirty="0"/>
                        <a:t> </a:t>
                      </a:r>
                      <a:r>
                        <a:rPr lang="en-US" altLang="zh-CN" baseline="0" dirty="0" err="1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1337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1500pix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Sequential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38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1500pix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0.676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0.632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38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375pix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Entropy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40996" y="2053976"/>
            <a:ext cx="807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Best Cropping and their Scale results, average over all model trained on cleaned data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8764501" y="3117153"/>
            <a:ext cx="2454290" cy="2611399"/>
            <a:chOff x="4029839" y="2502556"/>
            <a:chExt cx="2491674" cy="2737964"/>
          </a:xfrm>
        </p:grpSpPr>
        <p:pic>
          <p:nvPicPr>
            <p:cNvPr id="10" name="Picture 4" descr="A close up of a red light&#10;&#10;Description generated with high confidence">
              <a:extLst>
                <a:ext uri="{FF2B5EF4-FFF2-40B4-BE49-F238E27FC236}">
                  <a16:creationId xmlns="" xmlns:a16="http://schemas.microsoft.com/office/drawing/2014/main" id="{D7E01D23-F17A-4C16-A301-19BDF8EAB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6487" y="3004457"/>
              <a:ext cx="1905026" cy="2236063"/>
            </a:xfrm>
            <a:prstGeom prst="rect">
              <a:avLst/>
            </a:prstGeom>
          </p:spPr>
        </p:pic>
        <p:pic>
          <p:nvPicPr>
            <p:cNvPr id="11" name="Picture 5">
              <a:extLst>
                <a:ext uri="{FF2B5EF4-FFF2-40B4-BE49-F238E27FC236}">
                  <a16:creationId xmlns="" xmlns:a16="http://schemas.microsoft.com/office/drawing/2014/main" id="{6ADF8D0A-F34A-4535-884B-7D69F1CF2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0468" b="80780"/>
            <a:stretch/>
          </p:blipFill>
          <p:spPr>
            <a:xfrm>
              <a:off x="4029839" y="2502556"/>
              <a:ext cx="529282" cy="501901"/>
            </a:xfrm>
            <a:prstGeom prst="rect">
              <a:avLst/>
            </a:prstGeom>
          </p:spPr>
        </p:pic>
        <p:cxnSp>
          <p:nvCxnSpPr>
            <p:cNvPr id="12" name="直线连接符 11"/>
            <p:cNvCxnSpPr/>
            <p:nvPr/>
          </p:nvCxnSpPr>
          <p:spPr>
            <a:xfrm rot="-540000">
              <a:off x="4609924" y="2684625"/>
              <a:ext cx="798490" cy="71235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4253762" y="3024465"/>
              <a:ext cx="1182192" cy="48637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框架 13"/>
            <p:cNvSpPr/>
            <p:nvPr/>
          </p:nvSpPr>
          <p:spPr>
            <a:xfrm>
              <a:off x="4800750" y="3267654"/>
              <a:ext cx="1536498" cy="1596775"/>
            </a:xfrm>
            <a:prstGeom prst="fram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8287007" y="5728552"/>
            <a:ext cx="3662716" cy="47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375pix scale Entropy Cropping is best</a:t>
            </a: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0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b="1" dirty="0"/>
              <a:t>PREDICTION 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0DA74721-CFAD-4DE4-ACEB-DB83207807AB}"/>
              </a:ext>
            </a:extLst>
          </p:cNvPr>
          <p:cNvGraphicFramePr>
            <a:graphicFrameLocks noGrp="1"/>
          </p:cNvGraphicFramePr>
          <p:nvPr/>
        </p:nvGraphicFramePr>
        <p:xfrm>
          <a:off x="10390094" y="3505200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="" xmlns:a16="http://schemas.microsoft.com/office/drawing/2014/main" val="2341199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7017911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18767"/>
              </p:ext>
            </p:extLst>
          </p:nvPr>
        </p:nvGraphicFramePr>
        <p:xfrm>
          <a:off x="2667000" y="3505200"/>
          <a:ext cx="6553197" cy="15646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281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2813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Scat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0.89</a:t>
                      </a:r>
                      <a:endParaRPr lang="zh-CN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☑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altLang="zh-CN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altLang="zh-CN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0.86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00B050"/>
                          </a:solidFill>
                        </a:rPr>
                        <a:t>☑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✖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409760D-ACA0-4FEF-884B-76127F5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293" y="5043263"/>
            <a:ext cx="11029615" cy="1324704"/>
          </a:xfrm>
        </p:spPr>
        <p:txBody>
          <a:bodyPr/>
          <a:lstStyle/>
          <a:p>
            <a:r>
              <a:rPr lang="en-GB" dirty="0"/>
              <a:t>Conclusion:  The model still don’t have the ability to distinguish. Fig7 and 20 might be True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409760D-ACA0-4FEF-884B-76127F5A8567}"/>
              </a:ext>
            </a:extLst>
          </p:cNvPr>
          <p:cNvSpPr txBox="1">
            <a:spLocks/>
          </p:cNvSpPr>
          <p:nvPr/>
        </p:nvSpPr>
        <p:spPr>
          <a:xfrm>
            <a:off x="733592" y="2332897"/>
            <a:ext cx="11029615" cy="1324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 prediction result at False Positive rate = 20% (RF)</a:t>
            </a:r>
          </a:p>
        </p:txBody>
      </p:sp>
    </p:spTree>
    <p:extLst>
      <p:ext uri="{BB962C8B-B14F-4D97-AF65-F5344CB8AC3E}">
        <p14:creationId xmlns:p14="http://schemas.microsoft.com/office/powerpoint/2010/main" val="176705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5C43A6-7689-42AF-89E4-5C19478B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09760D-ACA0-4FEF-884B-76127F5A8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81" y="2075993"/>
            <a:ext cx="11029615" cy="4481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Variance is high for random cropping.</a:t>
            </a:r>
          </a:p>
          <a:p>
            <a:r>
              <a:rPr lang="en-GB" dirty="0"/>
              <a:t>RF reduce some </a:t>
            </a:r>
            <a:r>
              <a:rPr lang="en-GB" dirty="0" smtClean="0"/>
              <a:t>variance, hence more reliable</a:t>
            </a:r>
            <a:endParaRPr lang="en-GB" dirty="0"/>
          </a:p>
          <a:p>
            <a:r>
              <a:rPr lang="en-GB" altLang="zh-CN" dirty="0" smtClean="0"/>
              <a:t>it </a:t>
            </a:r>
            <a:r>
              <a:rPr lang="en-GB" altLang="zh-CN" dirty="0"/>
              <a:t>is necessary to run average between runs or use ensemble methods to reduce variance.</a:t>
            </a:r>
          </a:p>
        </p:txBody>
      </p:sp>
    </p:spTree>
    <p:extLst>
      <p:ext uri="{BB962C8B-B14F-4D97-AF65-F5344CB8AC3E}">
        <p14:creationId xmlns:p14="http://schemas.microsoft.com/office/powerpoint/2010/main" val="33577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446184" cy="3678303"/>
          </a:xfrm>
        </p:spPr>
        <p:txBody>
          <a:bodyPr/>
          <a:lstStyle/>
          <a:p>
            <a:r>
              <a:rPr lang="en-GB" dirty="0"/>
              <a:t>For </a:t>
            </a:r>
            <a:r>
              <a:rPr lang="en-US" dirty="0"/>
              <a:t>Feature Extraction and Transfer Learning</a:t>
            </a:r>
            <a:r>
              <a:rPr lang="en-GB" dirty="0"/>
              <a:t>, the Raphael dataset is used [1]. </a:t>
            </a:r>
          </a:p>
          <a:p>
            <a:r>
              <a:rPr lang="en-GB" dirty="0"/>
              <a:t>This dataset contains a 28 digital painting of Raphael or forgeries. There are 13 genuine, 9 not sure and 6 disputed images.</a:t>
            </a:r>
            <a:endParaRPr lang="en-US" altLang="zh-CN" b="1" dirty="0"/>
          </a:p>
          <a:p>
            <a:r>
              <a:rPr lang="en-GB" dirty="0"/>
              <a:t>We compared the performance between transfer learning and </a:t>
            </a:r>
            <a:r>
              <a:rPr lang="en-GB" dirty="0" err="1"/>
              <a:t>ScatNet</a:t>
            </a:r>
            <a:r>
              <a:rPr lang="en-GB" dirty="0"/>
              <a:t> and discuss the factors affecting in the final performance.</a:t>
            </a:r>
          </a:p>
          <a:p>
            <a:endParaRPr lang="en-US" dirty="0"/>
          </a:p>
          <a:p>
            <a:endParaRPr lang="en-HK" dirty="0"/>
          </a:p>
        </p:txBody>
      </p:sp>
      <p:pic>
        <p:nvPicPr>
          <p:cNvPr id="4" name="Picture 2" descr="http://3.bp.blogspot.com/-I533uAntQT4/VnYOwnP36LI/AAAAAAABXN4/b0A5IfJfi1k/s1600/Raphael-Phrygian-Sibyl-c1511-drawing-BM-recto.jpg">
            <a:extLst>
              <a:ext uri="{FF2B5EF4-FFF2-40B4-BE49-F238E27FC236}">
                <a16:creationId xmlns="" xmlns:a16="http://schemas.microsoft.com/office/drawing/2014/main" id="{45DEC671-BB7D-47CA-8FB3-3BEBD734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046" y="2115479"/>
            <a:ext cx="2420759" cy="380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32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3101"/>
            <a:ext cx="7384639" cy="4571996"/>
          </a:xfrm>
        </p:spPr>
        <p:txBody>
          <a:bodyPr>
            <a:normAutofit/>
          </a:bodyPr>
          <a:lstStyle/>
          <a:p>
            <a:r>
              <a:rPr lang="en-US" altLang="zh-CN" dirty="0"/>
              <a:t>We processed the image by cropping the edges and removed stamps manually. </a:t>
            </a:r>
          </a:p>
          <a:p>
            <a:r>
              <a:rPr lang="en-US" altLang="zh-CN" dirty="0"/>
              <a:t>We resized all images with avg. dimension of 3000 as scale 1. </a:t>
            </a:r>
          </a:p>
          <a:p>
            <a:r>
              <a:rPr lang="en-US" altLang="zh-CN" dirty="0"/>
              <a:t>And further resized to scales 0.5,0.25 and 0.125 respectively. </a:t>
            </a:r>
          </a:p>
          <a:p>
            <a:r>
              <a:rPr lang="en-US" altLang="zh-CN" dirty="0"/>
              <a:t>Three different types of methods are used for chopping the image.</a:t>
            </a:r>
          </a:p>
          <a:p>
            <a:pPr lvl="1"/>
            <a:r>
              <a:rPr lang="en-US" altLang="zh-CN" b="1" dirty="0"/>
              <a:t>Sequentially(Seq)</a:t>
            </a:r>
          </a:p>
          <a:p>
            <a:pPr lvl="1"/>
            <a:r>
              <a:rPr lang="en-US" altLang="zh-CN" b="1" dirty="0"/>
              <a:t>Random(Ran)</a:t>
            </a:r>
          </a:p>
          <a:p>
            <a:pPr lvl="2"/>
            <a:r>
              <a:rPr lang="en-US" altLang="zh-CN" sz="1500" dirty="0"/>
              <a:t>We sequentially  generated the patches of size 224x224 as shown in above figure.</a:t>
            </a:r>
            <a:endParaRPr lang="en-US" altLang="zh-CN" sz="1500" b="1" dirty="0"/>
          </a:p>
          <a:p>
            <a:pPr lvl="1"/>
            <a:r>
              <a:rPr lang="en-US" altLang="zh-CN" b="1" dirty="0"/>
              <a:t>Entropy Random(Ent)</a:t>
            </a:r>
            <a:endParaRPr lang="en-US" altLang="zh-CN" sz="1500" dirty="0"/>
          </a:p>
          <a:p>
            <a:pPr lvl="1"/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DF8D0A-F34A-4535-884B-7D69F1CF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659" y="2398959"/>
            <a:ext cx="3761723" cy="36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09093"/>
            <a:ext cx="7384639" cy="4571996"/>
          </a:xfrm>
        </p:spPr>
        <p:txBody>
          <a:bodyPr>
            <a:normAutofit/>
          </a:bodyPr>
          <a:lstStyle/>
          <a:p>
            <a:r>
              <a:rPr lang="en-US" altLang="zh-CN"/>
              <a:t>We processed the image by cropping the edges and removed stamps manually. </a:t>
            </a:r>
          </a:p>
          <a:p>
            <a:r>
              <a:rPr lang="en-US" altLang="zh-CN"/>
              <a:t>We resized all images with avg. dimension of 3000 as scale 1. </a:t>
            </a:r>
          </a:p>
          <a:p>
            <a:r>
              <a:rPr lang="en-US" altLang="zh-CN"/>
              <a:t>And further resized to scales 0.5,0.25 and 0.125 respectively. </a:t>
            </a:r>
          </a:p>
          <a:p>
            <a:r>
              <a:rPr lang="en-US" altLang="zh-CN"/>
              <a:t>Three different types of methods are used for chopping the image.</a:t>
            </a:r>
          </a:p>
          <a:p>
            <a:pPr lvl="1"/>
            <a:r>
              <a:rPr lang="en-US" altLang="zh-CN" b="1"/>
              <a:t>Sequentially(Seq)</a:t>
            </a:r>
          </a:p>
          <a:p>
            <a:pPr lvl="1"/>
            <a:r>
              <a:rPr lang="en-US" altLang="zh-CN" b="1"/>
              <a:t>Random(Ran)</a:t>
            </a:r>
          </a:p>
          <a:p>
            <a:pPr lvl="2"/>
            <a:r>
              <a:rPr lang="en-US" altLang="zh-CN" sz="1500"/>
              <a:t>We sequentially  generated the patches of size 224x224 as shown in above figure.</a:t>
            </a:r>
            <a:endParaRPr lang="en-US" altLang="zh-CN" sz="1500" b="1"/>
          </a:p>
          <a:p>
            <a:pPr lvl="1"/>
            <a:r>
              <a:rPr lang="en-US" altLang="zh-CN" b="1"/>
              <a:t>Entropy Random(Ent)</a:t>
            </a:r>
          </a:p>
          <a:p>
            <a:pPr lvl="2"/>
            <a:r>
              <a:rPr lang="en-US" altLang="zh-CN" sz="1500"/>
              <a:t>We calculated the local entropy, and the cropping center (red point) is selected with probability proportional to it.</a:t>
            </a:r>
          </a:p>
          <a:p>
            <a:pPr lvl="2"/>
            <a:r>
              <a:rPr lang="en-US" altLang="zh-CN" sz="1500"/>
              <a:t>After chopping, patches with top 50 % variance are selected.</a:t>
            </a:r>
          </a:p>
          <a:p>
            <a:pPr lvl="1"/>
            <a:endParaRPr lang="en-US" altLang="zh-CN" sz="1700" b="1"/>
          </a:p>
          <a:p>
            <a:pPr lvl="1"/>
            <a:endParaRPr lang="en-US" altLang="zh-CN"/>
          </a:p>
          <a:p>
            <a:endParaRPr lang="en-HK" dirty="0"/>
          </a:p>
        </p:txBody>
      </p:sp>
      <p:pic>
        <p:nvPicPr>
          <p:cNvPr id="5" name="Picture 4" descr="A close up of a red light&#10;&#10;Description generated with high confidence">
            <a:extLst>
              <a:ext uri="{FF2B5EF4-FFF2-40B4-BE49-F238E27FC236}">
                <a16:creationId xmlns="" xmlns:a16="http://schemas.microsoft.com/office/drawing/2014/main" id="{D7E01D23-F17A-4C16-A301-19BDF8EAB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84" y="2556683"/>
            <a:ext cx="3066324" cy="35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3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Cross Validation: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53" y="2461845"/>
            <a:ext cx="11029616" cy="28047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We used;</a:t>
            </a:r>
          </a:p>
          <a:p>
            <a:pPr lvl="1" algn="just"/>
            <a:r>
              <a:rPr lang="en-GB" sz="1800" dirty="0"/>
              <a:t> image-wise Leave-One-Out cross validation</a:t>
            </a:r>
          </a:p>
          <a:p>
            <a:pPr marL="324000" lvl="1" indent="0" algn="just">
              <a:buNone/>
            </a:pPr>
            <a:r>
              <a:rPr lang="en-GB" sz="1800" dirty="0"/>
              <a:t> to calculate accuracy patch-wise,  and calculate AUC(area under curve) based on the accuracy.</a:t>
            </a:r>
            <a:endParaRPr lang="en-US" altLang="zh-CN" sz="1800" dirty="0"/>
          </a:p>
          <a:p>
            <a:pPr lvl="1"/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3352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5C43A6-7689-42AF-89E4-5C19478B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09760D-ACA0-4FEF-884B-76127F5A8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main factors, chunks number, reception filed ( affected by scale ), determines the final outcome. </a:t>
            </a:r>
          </a:p>
          <a:p>
            <a:r>
              <a:rPr lang="en-GB" dirty="0"/>
              <a:t>Entropy random cropping (Fixing the chunks number) achieve the best performance at smallest scale (largest reception field) due to the full coverage of picture. </a:t>
            </a:r>
          </a:p>
          <a:p>
            <a:r>
              <a:rPr lang="en-GB" dirty="0"/>
              <a:t>For same reception field (scale), large chunks number reduce the variance and increase performance. </a:t>
            </a:r>
          </a:p>
          <a:p>
            <a:r>
              <a:rPr lang="en-GB" dirty="0"/>
              <a:t>Keeping the coverage ( reception field x number ), Sequential cropping result varies, the outcome gets and extreme value at a balanced reception field and chunk numbers.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0617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Results </a:t>
            </a:r>
            <a:r>
              <a:rPr lang="en-US" altLang="zh-CN" dirty="0"/>
              <a:t>| </a:t>
            </a:r>
            <a:r>
              <a:rPr lang="en-US" altLang="zh-CN" b="1" dirty="0"/>
              <a:t>CROSs Validation</a:t>
            </a:r>
            <a:endParaRPr lang="en-HK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316A9366-B3AA-4E92-B1C2-42986CC45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6576"/>
              </p:ext>
            </p:extLst>
          </p:nvPr>
        </p:nvGraphicFramePr>
        <p:xfrm>
          <a:off x="1414624" y="3028087"/>
          <a:ext cx="9362752" cy="26123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42814">
                  <a:extLst>
                    <a:ext uri="{9D8B030D-6E8A-4147-A177-3AD203B41FA5}">
                      <a16:colId xmlns="" xmlns:a16="http://schemas.microsoft.com/office/drawing/2014/main" val="177751601"/>
                    </a:ext>
                  </a:extLst>
                </a:gridCol>
                <a:gridCol w="991771">
                  <a:extLst>
                    <a:ext uri="{9D8B030D-6E8A-4147-A177-3AD203B41FA5}">
                      <a16:colId xmlns="" xmlns:a16="http://schemas.microsoft.com/office/drawing/2014/main" val="875268802"/>
                    </a:ext>
                  </a:extLst>
                </a:gridCol>
                <a:gridCol w="910811">
                  <a:extLst>
                    <a:ext uri="{9D8B030D-6E8A-4147-A177-3AD203B41FA5}">
                      <a16:colId xmlns="" xmlns:a16="http://schemas.microsoft.com/office/drawing/2014/main" val="2284510354"/>
                    </a:ext>
                  </a:extLst>
                </a:gridCol>
                <a:gridCol w="1130544">
                  <a:extLst>
                    <a:ext uri="{9D8B030D-6E8A-4147-A177-3AD203B41FA5}">
                      <a16:colId xmlns="" xmlns:a16="http://schemas.microsoft.com/office/drawing/2014/main" val="3740362744"/>
                    </a:ext>
                  </a:extLst>
                </a:gridCol>
                <a:gridCol w="1113576">
                  <a:extLst>
                    <a:ext uri="{9D8B030D-6E8A-4147-A177-3AD203B41FA5}">
                      <a16:colId xmlns="" xmlns:a16="http://schemas.microsoft.com/office/drawing/2014/main" val="2939480225"/>
                    </a:ext>
                  </a:extLst>
                </a:gridCol>
                <a:gridCol w="1430448">
                  <a:extLst>
                    <a:ext uri="{9D8B030D-6E8A-4147-A177-3AD203B41FA5}">
                      <a16:colId xmlns="" xmlns:a16="http://schemas.microsoft.com/office/drawing/2014/main" val="1947480177"/>
                    </a:ext>
                  </a:extLst>
                </a:gridCol>
                <a:gridCol w="1204111">
                  <a:extLst>
                    <a:ext uri="{9D8B030D-6E8A-4147-A177-3AD203B41FA5}">
                      <a16:colId xmlns="" xmlns:a16="http://schemas.microsoft.com/office/drawing/2014/main" val="3470071573"/>
                    </a:ext>
                  </a:extLst>
                </a:gridCol>
                <a:gridCol w="1638677">
                  <a:extLst>
                    <a:ext uri="{9D8B030D-6E8A-4147-A177-3AD203B41FA5}">
                      <a16:colId xmlns="" xmlns:a16="http://schemas.microsoft.com/office/drawing/2014/main" val="18277944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Entropy Random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Classifier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Feat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69437245"/>
                  </a:ext>
                </a:extLst>
              </a:tr>
              <a:tr h="3661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5975498"/>
                  </a:ext>
                </a:extLst>
              </a:tr>
              <a:tr h="626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Run1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0.694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37659"/>
                  </a:ext>
                </a:extLst>
              </a:tr>
              <a:tr h="626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Run2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0.644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3993553"/>
                  </a:ext>
                </a:extLst>
              </a:tr>
              <a:tr h="626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Run3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6478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1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Results </a:t>
            </a:r>
            <a:r>
              <a:rPr lang="en-US" altLang="zh-CN" dirty="0"/>
              <a:t>| </a:t>
            </a:r>
            <a:r>
              <a:rPr lang="en-US" altLang="zh-CN" b="1" dirty="0"/>
              <a:t>CROSs Validation</a:t>
            </a:r>
            <a:endParaRPr lang="en-HK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3ED2D2DC-1346-4A9E-BB5E-E99107315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42525"/>
              </p:ext>
            </p:extLst>
          </p:nvPr>
        </p:nvGraphicFramePr>
        <p:xfrm>
          <a:off x="440762" y="2198709"/>
          <a:ext cx="5237227" cy="1650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48175">
                  <a:extLst>
                    <a:ext uri="{9D8B030D-6E8A-4147-A177-3AD203B41FA5}">
                      <a16:colId xmlns="" xmlns:a16="http://schemas.microsoft.com/office/drawing/2014/main" val="1724132368"/>
                    </a:ext>
                  </a:extLst>
                </a:gridCol>
                <a:gridCol w="468225">
                  <a:extLst>
                    <a:ext uri="{9D8B030D-6E8A-4147-A177-3AD203B41FA5}">
                      <a16:colId xmlns="" xmlns:a16="http://schemas.microsoft.com/office/drawing/2014/main" val="1222557430"/>
                    </a:ext>
                  </a:extLst>
                </a:gridCol>
                <a:gridCol w="823867">
                  <a:extLst>
                    <a:ext uri="{9D8B030D-6E8A-4147-A177-3AD203B41FA5}">
                      <a16:colId xmlns="" xmlns:a16="http://schemas.microsoft.com/office/drawing/2014/main" val="2769588034"/>
                    </a:ext>
                  </a:extLst>
                </a:gridCol>
                <a:gridCol w="698496">
                  <a:extLst>
                    <a:ext uri="{9D8B030D-6E8A-4147-A177-3AD203B41FA5}">
                      <a16:colId xmlns="" xmlns:a16="http://schemas.microsoft.com/office/drawing/2014/main" val="522420206"/>
                    </a:ext>
                  </a:extLst>
                </a:gridCol>
                <a:gridCol w="770136">
                  <a:extLst>
                    <a:ext uri="{9D8B030D-6E8A-4147-A177-3AD203B41FA5}">
                      <a16:colId xmlns="" xmlns:a16="http://schemas.microsoft.com/office/drawing/2014/main" val="2781853277"/>
                    </a:ext>
                  </a:extLst>
                </a:gridCol>
                <a:gridCol w="716406">
                  <a:extLst>
                    <a:ext uri="{9D8B030D-6E8A-4147-A177-3AD203B41FA5}">
                      <a16:colId xmlns="" xmlns:a16="http://schemas.microsoft.com/office/drawing/2014/main" val="2084902655"/>
                    </a:ext>
                  </a:extLst>
                </a:gridCol>
                <a:gridCol w="1011922">
                  <a:extLst>
                    <a:ext uri="{9D8B030D-6E8A-4147-A177-3AD203B41FA5}">
                      <a16:colId xmlns="" xmlns:a16="http://schemas.microsoft.com/office/drawing/2014/main" val="2733250735"/>
                    </a:ext>
                  </a:extLst>
                </a:gridCol>
              </a:tblGrid>
              <a:tr h="210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Estimator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scale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1764830"/>
                  </a:ext>
                </a:extLst>
              </a:tr>
              <a:tr h="2104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0.894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641784097"/>
                  </a:ext>
                </a:extLst>
              </a:tr>
              <a:tr h="2104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0.125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389744595"/>
                  </a:ext>
                </a:extLst>
              </a:tr>
              <a:tr h="21044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Run1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663698063"/>
                  </a:ext>
                </a:extLst>
              </a:tr>
              <a:tr h="404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Entropy 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164469862"/>
                  </a:ext>
                </a:extLst>
              </a:tr>
              <a:tr h="404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Entropy 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06074949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A918D78B-787C-4244-9495-0348EABCE88D}"/>
              </a:ext>
            </a:extLst>
          </p:cNvPr>
          <p:cNvSpPr txBox="1"/>
          <p:nvPr/>
        </p:nvSpPr>
        <p:spPr>
          <a:xfrm>
            <a:off x="2212227" y="3962610"/>
            <a:ext cx="168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ResNet18 Top 5</a:t>
            </a:r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="" xmlns:a16="http://schemas.microsoft.com/office/drawing/2014/main" id="{2127590C-CFB4-47CB-BC4F-8A09A9605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41045"/>
              </p:ext>
            </p:extLst>
          </p:nvPr>
        </p:nvGraphicFramePr>
        <p:xfrm>
          <a:off x="5927164" y="2198708"/>
          <a:ext cx="5683643" cy="1650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11949">
                  <a:extLst>
                    <a:ext uri="{9D8B030D-6E8A-4147-A177-3AD203B41FA5}">
                      <a16:colId xmlns="" xmlns:a16="http://schemas.microsoft.com/office/drawing/2014/main" val="3762966743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548316484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140632776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449003710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2186982774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2381959054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677219142"/>
                    </a:ext>
                  </a:extLst>
                </a:gridCol>
              </a:tblGrid>
              <a:tr h="275080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AUC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Estimator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1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14974456"/>
                  </a:ext>
                </a:extLst>
              </a:tr>
              <a:tr h="27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998294857"/>
                  </a:ext>
                </a:extLst>
              </a:tr>
              <a:tr h="27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0.714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135075005"/>
                  </a:ext>
                </a:extLst>
              </a:tr>
              <a:tr h="27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644712924"/>
                  </a:ext>
                </a:extLst>
              </a:tr>
              <a:tr h="27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0.796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333723833"/>
                  </a:ext>
                </a:extLst>
              </a:tr>
              <a:tr h="2750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0.773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530624016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7D33129-8880-4703-BB89-E470100748B1}"/>
              </a:ext>
            </a:extLst>
          </p:cNvPr>
          <p:cNvSpPr txBox="1"/>
          <p:nvPr/>
        </p:nvSpPr>
        <p:spPr>
          <a:xfrm>
            <a:off x="7927729" y="4056214"/>
            <a:ext cx="145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VGG16 Top 5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="" xmlns:a16="http://schemas.microsoft.com/office/drawing/2014/main" id="{612BEAC7-8E43-4310-891E-E1EA3D5DB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80476"/>
              </p:ext>
            </p:extLst>
          </p:nvPr>
        </p:nvGraphicFramePr>
        <p:xfrm>
          <a:off x="440762" y="4950087"/>
          <a:ext cx="5237225" cy="145968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48175">
                  <a:extLst>
                    <a:ext uri="{9D8B030D-6E8A-4147-A177-3AD203B41FA5}">
                      <a16:colId xmlns="" xmlns:a16="http://schemas.microsoft.com/office/drawing/2014/main" val="510768712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260712185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3270683773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1475349955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3395802843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3309248431"/>
                    </a:ext>
                  </a:extLst>
                </a:gridCol>
                <a:gridCol w="748175">
                  <a:extLst>
                    <a:ext uri="{9D8B030D-6E8A-4147-A177-3AD203B41FA5}">
                      <a16:colId xmlns="" xmlns:a16="http://schemas.microsoft.com/office/drawing/2014/main" val="2484957147"/>
                    </a:ext>
                  </a:extLst>
                </a:gridCol>
              </a:tblGrid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Estimator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Num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scale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3879904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657171694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60829119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sequential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572497133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random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961742125"/>
                  </a:ext>
                </a:extLst>
              </a:tr>
              <a:tr h="2432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0.619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388236607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E0F069CE-8C2B-4785-BDE9-09E64BC27F2A}"/>
              </a:ext>
            </a:extLst>
          </p:cNvPr>
          <p:cNvSpPr txBox="1"/>
          <p:nvPr/>
        </p:nvSpPr>
        <p:spPr>
          <a:xfrm>
            <a:off x="2140254" y="6409765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ScatNet</a:t>
            </a:r>
            <a:r>
              <a:rPr lang="en-US" altLang="zh-CN" dirty="0"/>
              <a:t> (J=4) Top 5</a:t>
            </a:r>
            <a:endParaRPr lang="zh-CN" altLang="en-US" dirty="0"/>
          </a:p>
        </p:txBody>
      </p:sp>
      <p:graphicFrame>
        <p:nvGraphicFramePr>
          <p:cNvPr id="18" name="表格 17">
            <a:extLst>
              <a:ext uri="{FF2B5EF4-FFF2-40B4-BE49-F238E27FC236}">
                <a16:creationId xmlns="" xmlns:a16="http://schemas.microsoft.com/office/drawing/2014/main" id="{A514E227-E05D-4D78-8163-B202799A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67714"/>
              </p:ext>
            </p:extLst>
          </p:nvPr>
        </p:nvGraphicFramePr>
        <p:xfrm>
          <a:off x="5927163" y="4950087"/>
          <a:ext cx="5683643" cy="1492157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811949">
                  <a:extLst>
                    <a:ext uri="{9D8B030D-6E8A-4147-A177-3AD203B41FA5}">
                      <a16:colId xmlns="" xmlns:a16="http://schemas.microsoft.com/office/drawing/2014/main" val="820391181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670102085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4261661867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194650247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065604476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1137890281"/>
                    </a:ext>
                  </a:extLst>
                </a:gridCol>
                <a:gridCol w="811949">
                  <a:extLst>
                    <a:ext uri="{9D8B030D-6E8A-4147-A177-3AD203B41FA5}">
                      <a16:colId xmlns="" xmlns:a16="http://schemas.microsoft.com/office/drawing/2014/main" val="2542919696"/>
                    </a:ext>
                  </a:extLst>
                </a:gridCol>
              </a:tblGrid>
              <a:tr h="215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Acc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Estimator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Num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run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scale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53006635"/>
                  </a:ext>
                </a:extLst>
              </a:tr>
              <a:tr h="2155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746684175"/>
                  </a:ext>
                </a:extLst>
              </a:tr>
              <a:tr h="2155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818262936"/>
                  </a:ext>
                </a:extLst>
              </a:tr>
              <a:tr h="2155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0.833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367301204"/>
                  </a:ext>
                </a:extLst>
              </a:tr>
              <a:tr h="2155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0.762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sequential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290900744"/>
                  </a:ext>
                </a:extLst>
              </a:tr>
              <a:tr h="4142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0.571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Run1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0.125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entropy_random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8705484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A1D8A34-29C6-4482-9F57-9D3F02E54E16}"/>
              </a:ext>
            </a:extLst>
          </p:cNvPr>
          <p:cNvSpPr txBox="1"/>
          <p:nvPr/>
        </p:nvSpPr>
        <p:spPr>
          <a:xfrm>
            <a:off x="7644190" y="6409765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ScatNet</a:t>
            </a:r>
            <a:r>
              <a:rPr lang="en-US" altLang="zh-CN" dirty="0"/>
              <a:t> (J=5) Top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3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A2EF86-91F9-4DB6-BEB6-4ED73B2C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F61955-1520-4B8B-A8B1-E4FEDECA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 is slightly better than </a:t>
            </a:r>
            <a:r>
              <a:rPr lang="en-US" dirty="0" err="1"/>
              <a:t>ScatNet</a:t>
            </a:r>
            <a:r>
              <a:rPr lang="en-US" dirty="0"/>
              <a:t>, but </a:t>
            </a:r>
            <a:r>
              <a:rPr lang="en-US" dirty="0" err="1"/>
              <a:t>ScatNet</a:t>
            </a:r>
            <a:r>
              <a:rPr lang="en-US" dirty="0"/>
              <a:t> is more invariant to scale change due to its multiscale nature. </a:t>
            </a:r>
          </a:p>
          <a:p>
            <a:r>
              <a:rPr lang="en-US" dirty="0"/>
              <a:t>Cropping the picture while cleaning it using variance/entropy is crucial. A large number of crops (~ 800 each ), or a large reception field ( about half the picture with randomness crop ~100 ), helps to get a meaningful result, and they interact with each other to create an balance point. </a:t>
            </a:r>
          </a:p>
          <a:p>
            <a:r>
              <a:rPr lang="en-US" dirty="0"/>
              <a:t>It is hard to achieving large reception field and large number of data without affecting relative independence. </a:t>
            </a:r>
          </a:p>
          <a:p>
            <a:r>
              <a:rPr lang="en-US" dirty="0"/>
              <a:t>Focusing on one approach is more promising to achieve a better performance.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8903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2034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786" y="5900887"/>
            <a:ext cx="3556562" cy="470157"/>
          </a:xfrm>
        </p:spPr>
        <p:txBody>
          <a:bodyPr>
            <a:normAutofit/>
          </a:bodyPr>
          <a:lstStyle/>
          <a:p>
            <a:r>
              <a:rPr lang="en-US" altLang="zh-CN" dirty="0"/>
              <a:t>Remove edges</a:t>
            </a:r>
            <a:endParaRPr lang="en-HK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3104" r="1585" b="2680"/>
          <a:stretch/>
        </p:blipFill>
        <p:spPr>
          <a:xfrm>
            <a:off x="3939877" y="3200840"/>
            <a:ext cx="2659255" cy="25328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86" y="3151391"/>
            <a:ext cx="1627888" cy="2559794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392121" y="4295628"/>
            <a:ext cx="406283" cy="353868"/>
          </a:xfrm>
          <a:prstGeom prst="rightArrow">
            <a:avLst>
              <a:gd name="adj1" fmla="val 37288"/>
              <a:gd name="adj2" fmla="val 48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8375517" y="6084232"/>
            <a:ext cx="2294697" cy="5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Remove stamps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501" y="3200840"/>
            <a:ext cx="1803877" cy="253284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461922" y="1808156"/>
            <a:ext cx="6544535" cy="1343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We processed the image manually: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92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Cropping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39044"/>
            <a:ext cx="10101897" cy="865413"/>
          </a:xfrm>
        </p:spPr>
        <p:txBody>
          <a:bodyPr>
            <a:normAutofit/>
          </a:bodyPr>
          <a:lstStyle/>
          <a:p>
            <a:r>
              <a:rPr lang="en-US" altLang="zh-CN" dirty="0"/>
              <a:t>Three different types of methods are used for cropping the image</a:t>
            </a:r>
            <a:r>
              <a:rPr lang="en-US" altLang="zh-CN" dirty="0" smtClean="0"/>
              <a:t>. We used 100 crops and 200 crops</a:t>
            </a:r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DF8D0A-F34A-4535-884B-7D69F1CF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864" y="2933889"/>
            <a:ext cx="2709809" cy="26113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9101087" y="5954426"/>
            <a:ext cx="2294697" cy="5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Sequential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4630634" y="2981018"/>
            <a:ext cx="2454290" cy="2611399"/>
            <a:chOff x="4029839" y="2502556"/>
            <a:chExt cx="2491674" cy="2737964"/>
          </a:xfrm>
        </p:grpSpPr>
        <p:pic>
          <p:nvPicPr>
            <p:cNvPr id="7" name="Picture 4" descr="A close up of a red light&#10;&#10;Description generated with high confidence">
              <a:extLst>
                <a:ext uri="{FF2B5EF4-FFF2-40B4-BE49-F238E27FC236}">
                  <a16:creationId xmlns="" xmlns:a16="http://schemas.microsoft.com/office/drawing/2014/main" id="{D7E01D23-F17A-4C16-A301-19BDF8EAB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6487" y="3004457"/>
              <a:ext cx="1905026" cy="2236063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="" xmlns:a16="http://schemas.microsoft.com/office/drawing/2014/main" id="{6ADF8D0A-F34A-4535-884B-7D69F1CF2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0468" b="80780"/>
            <a:stretch/>
          </p:blipFill>
          <p:spPr>
            <a:xfrm>
              <a:off x="4029839" y="2502556"/>
              <a:ext cx="529282" cy="501901"/>
            </a:xfrm>
            <a:prstGeom prst="rect">
              <a:avLst/>
            </a:prstGeom>
          </p:spPr>
        </p:pic>
        <p:cxnSp>
          <p:nvCxnSpPr>
            <p:cNvPr id="10" name="直线连接符 9"/>
            <p:cNvCxnSpPr/>
            <p:nvPr/>
          </p:nvCxnSpPr>
          <p:spPr>
            <a:xfrm rot="-540000">
              <a:off x="4609924" y="2684625"/>
              <a:ext cx="798490" cy="71235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>
              <a:off x="4253762" y="3024465"/>
              <a:ext cx="1182192" cy="48637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框架 3"/>
            <p:cNvSpPr/>
            <p:nvPr/>
          </p:nvSpPr>
          <p:spPr>
            <a:xfrm>
              <a:off x="5435954" y="3335867"/>
              <a:ext cx="180623" cy="174977"/>
            </a:xfrm>
            <a:prstGeom prst="fram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5075399" y="5995271"/>
            <a:ext cx="2294697" cy="5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Entropy random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1861890" y="5941507"/>
            <a:ext cx="2294697" cy="573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Random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1263063" y="2946115"/>
            <a:ext cx="2550646" cy="2728534"/>
            <a:chOff x="1136315" y="2583976"/>
            <a:chExt cx="2550646" cy="27285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763" y="3142420"/>
              <a:ext cx="2108198" cy="2170090"/>
            </a:xfrm>
            <a:prstGeom prst="rect">
              <a:avLst/>
            </a:prstGeom>
          </p:spPr>
        </p:pic>
        <p:grpSp>
          <p:nvGrpSpPr>
            <p:cNvPr id="19" name="组 18"/>
            <p:cNvGrpSpPr/>
            <p:nvPr/>
          </p:nvGrpSpPr>
          <p:grpSpPr>
            <a:xfrm>
              <a:off x="1136315" y="2583976"/>
              <a:ext cx="1562931" cy="961679"/>
              <a:chOff x="4029839" y="2502556"/>
              <a:chExt cx="1586738" cy="1008288"/>
            </a:xfrm>
          </p:grpSpPr>
          <p:pic>
            <p:nvPicPr>
              <p:cNvPr id="21" name="Picture 5">
                <a:extLst>
                  <a:ext uri="{FF2B5EF4-FFF2-40B4-BE49-F238E27FC236}">
                    <a16:creationId xmlns="" xmlns:a16="http://schemas.microsoft.com/office/drawing/2014/main" id="{6ADF8D0A-F34A-4535-884B-7D69F1CF2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0468" b="80780"/>
              <a:stretch/>
            </p:blipFill>
            <p:spPr>
              <a:xfrm>
                <a:off x="4029839" y="2502556"/>
                <a:ext cx="529282" cy="501901"/>
              </a:xfrm>
              <a:prstGeom prst="rect">
                <a:avLst/>
              </a:prstGeom>
            </p:spPr>
          </p:pic>
          <p:cxnSp>
            <p:nvCxnSpPr>
              <p:cNvPr id="22" name="直线连接符 21"/>
              <p:cNvCxnSpPr/>
              <p:nvPr/>
            </p:nvCxnSpPr>
            <p:spPr>
              <a:xfrm rot="-540000">
                <a:off x="4609924" y="2684625"/>
                <a:ext cx="798490" cy="71235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/>
              <p:cNvCxnSpPr/>
              <p:nvPr/>
            </p:nvCxnSpPr>
            <p:spPr>
              <a:xfrm>
                <a:off x="4253762" y="3024465"/>
                <a:ext cx="1182192" cy="48637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框架 23"/>
              <p:cNvSpPr/>
              <p:nvPr/>
            </p:nvSpPr>
            <p:spPr>
              <a:xfrm>
                <a:off x="5435954" y="3335867"/>
                <a:ext cx="180623" cy="174977"/>
              </a:xfrm>
              <a:prstGeom prst="frame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华文中宋" panose="0201060004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4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3101"/>
            <a:ext cx="7384639" cy="4571996"/>
          </a:xfrm>
        </p:spPr>
        <p:txBody>
          <a:bodyPr>
            <a:normAutofit/>
          </a:bodyPr>
          <a:lstStyle/>
          <a:p>
            <a:r>
              <a:rPr lang="en-US" altLang="zh-CN" dirty="0"/>
              <a:t>The window size is fixed further resized to:</a:t>
            </a:r>
          </a:p>
          <a:p>
            <a:pPr lvl="1"/>
            <a:r>
              <a:rPr lang="en-US" altLang="zh-CN" dirty="0"/>
              <a:t>Scale 0:	Raw</a:t>
            </a:r>
          </a:p>
          <a:p>
            <a:pPr lvl="1"/>
            <a:r>
              <a:rPr lang="en-US" altLang="zh-CN" sz="1500" dirty="0"/>
              <a:t>Scale 1:	Avg(</a:t>
            </a:r>
            <a:r>
              <a:rPr lang="en-US" altLang="zh-CN" sz="1500" dirty="0" err="1"/>
              <a:t>Height,Width</a:t>
            </a:r>
            <a:r>
              <a:rPr lang="en-US" altLang="zh-CN" sz="1500" dirty="0"/>
              <a:t>): 1500 pixels</a:t>
            </a:r>
          </a:p>
          <a:p>
            <a:pPr lvl="1"/>
            <a:r>
              <a:rPr lang="en-US" altLang="zh-CN" sz="1500" dirty="0"/>
              <a:t>Scale 2:	Avg(</a:t>
            </a:r>
            <a:r>
              <a:rPr lang="en-US" altLang="zh-CN" sz="1500" dirty="0" err="1"/>
              <a:t>Height,Width</a:t>
            </a:r>
            <a:r>
              <a:rPr lang="en-US" altLang="zh-CN" sz="1500" dirty="0"/>
              <a:t>): 375 pixels</a:t>
            </a:r>
          </a:p>
          <a:p>
            <a:pPr lvl="1"/>
            <a:endParaRPr lang="en-US" altLang="zh-CN" dirty="0"/>
          </a:p>
          <a:p>
            <a:endParaRPr lang="en-HK" dirty="0"/>
          </a:p>
        </p:txBody>
      </p:sp>
      <p:pic>
        <p:nvPicPr>
          <p:cNvPr id="5" name="Picture 2" descr="http://3.bp.blogspot.com/-I533uAntQT4/VnYOwnP36LI/AAAAAAABXN4/b0A5IfJfi1k/s1600/Raphael-Phrygian-Sibyl-c1511-drawing-BM-recto.jpg">
            <a:extLst>
              <a:ext uri="{FF2B5EF4-FFF2-40B4-BE49-F238E27FC236}">
                <a16:creationId xmlns="" xmlns:a16="http://schemas.microsoft.com/office/drawing/2014/main" id="{45DEC671-BB7D-47CA-8FB3-3BEBD734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01" y="2706025"/>
            <a:ext cx="1905283" cy="29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3.bp.blogspot.com/-I533uAntQT4/VnYOwnP36LI/AAAAAAABXN4/b0A5IfJfi1k/s1600/Raphael-Phrygian-Sibyl-c1511-drawing-BM-recto.jpg">
            <a:extLst>
              <a:ext uri="{FF2B5EF4-FFF2-40B4-BE49-F238E27FC236}">
                <a16:creationId xmlns="" xmlns:a16="http://schemas.microsoft.com/office/drawing/2014/main" id="{45DEC671-BB7D-47CA-8FB3-3BEBD734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85" y="3305514"/>
            <a:ext cx="1143155" cy="17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3.bp.blogspot.com/-I533uAntQT4/VnYOwnP36LI/AAAAAAABXN4/b0A5IfJfi1k/s1600/Raphael-Phrygian-Sibyl-c1511-drawing-BM-recto.jpg">
            <a:extLst>
              <a:ext uri="{FF2B5EF4-FFF2-40B4-BE49-F238E27FC236}">
                <a16:creationId xmlns="" xmlns:a16="http://schemas.microsoft.com/office/drawing/2014/main" id="{45DEC671-BB7D-47CA-8FB3-3BEBD734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099" y="3940686"/>
            <a:ext cx="335663" cy="52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01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Heuristic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3101"/>
            <a:ext cx="10620208" cy="1245869"/>
          </a:xfrm>
        </p:spPr>
        <p:txBody>
          <a:bodyPr>
            <a:normAutofit/>
          </a:bodyPr>
          <a:lstStyle/>
          <a:p>
            <a:r>
              <a:rPr lang="en-US" altLang="zh-CN" dirty="0"/>
              <a:t>For </a:t>
            </a:r>
            <a:r>
              <a:rPr lang="en-US" altLang="zh-CN" u="sng" dirty="0"/>
              <a:t>random</a:t>
            </a:r>
            <a:r>
              <a:rPr lang="en-US" altLang="zh-CN" dirty="0"/>
              <a:t> and </a:t>
            </a:r>
            <a:r>
              <a:rPr lang="en-US" altLang="zh-CN" u="sng" dirty="0"/>
              <a:t>sequential</a:t>
            </a:r>
            <a:r>
              <a:rPr lang="en-US" altLang="zh-CN" dirty="0"/>
              <a:t> cropping,  </a:t>
            </a:r>
            <a:r>
              <a:rPr lang="en-US" altLang="zh-CN" b="1" dirty="0"/>
              <a:t>paths variance </a:t>
            </a:r>
            <a:r>
              <a:rPr lang="en-US" altLang="zh-CN" dirty="0"/>
              <a:t>are calculated and </a:t>
            </a:r>
            <a:r>
              <a:rPr lang="en-US" altLang="zh-CN" dirty="0">
                <a:highlight>
                  <a:srgbClr val="C0C0C0"/>
                </a:highlight>
              </a:rPr>
              <a:t>top 50%</a:t>
            </a:r>
            <a:r>
              <a:rPr lang="en-US" altLang="zh-CN" dirty="0"/>
              <a:t> are selected</a:t>
            </a:r>
            <a:endParaRPr lang="en-US" altLang="zh-CN" sz="1500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4" y="2656570"/>
            <a:ext cx="7696200" cy="29464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 txBox="1">
            <a:spLocks/>
          </p:cNvSpPr>
          <p:nvPr/>
        </p:nvSpPr>
        <p:spPr>
          <a:xfrm>
            <a:off x="2189741" y="5749274"/>
            <a:ext cx="5132693" cy="853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  <a:t>A histogram of variance of cropped picture 23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03163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A tattoo on their face&#10;&#10;Description generated with high confidence">
            <a:extLst>
              <a:ext uri="{FF2B5EF4-FFF2-40B4-BE49-F238E27FC236}">
                <a16:creationId xmlns="" xmlns:a16="http://schemas.microsoft.com/office/drawing/2014/main" id="{AF6D7AD8-6FE7-4BAB-B6B9-DC687CB0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989" y="3059397"/>
            <a:ext cx="1702539" cy="21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9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Feature Extractor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09093"/>
            <a:ext cx="11029616" cy="4571996"/>
          </a:xfrm>
        </p:spPr>
        <p:txBody>
          <a:bodyPr>
            <a:normAutofit/>
          </a:bodyPr>
          <a:lstStyle/>
          <a:p>
            <a:pPr algn="just"/>
            <a:r>
              <a:rPr lang="en-US" altLang="zh-CN" b="1" dirty="0"/>
              <a:t>VGG16</a:t>
            </a:r>
            <a:r>
              <a:rPr lang="zh-CN" altLang="en-US" b="1" dirty="0"/>
              <a:t>：</a:t>
            </a:r>
            <a:endParaRPr lang="en-HK" altLang="zh-CN" b="1" dirty="0"/>
          </a:p>
          <a:p>
            <a:pPr marL="324000" lvl="1" indent="0" algn="just">
              <a:buNone/>
            </a:pPr>
            <a:r>
              <a:rPr lang="en-US" altLang="zh-CN" dirty="0"/>
              <a:t>This model is a classic convolution neural network, pre-trained on ImageNet with </a:t>
            </a:r>
            <a:r>
              <a:rPr lang="en-US" altLang="zh-CN" b="1" dirty="0"/>
              <a:t>16 convolution layers </a:t>
            </a:r>
            <a:r>
              <a:rPr lang="en-US" altLang="zh-CN" dirty="0"/>
              <a:t>and small respective field. We froze the weights for network and deleted the final fully </a:t>
            </a:r>
            <a:r>
              <a:rPr lang="en-US" altLang="zh-CN" dirty="0" smtClean="0"/>
              <a:t>connected network to </a:t>
            </a:r>
            <a:r>
              <a:rPr lang="en-US" altLang="zh-CN" dirty="0"/>
              <a:t>make it an feature extractor. </a:t>
            </a:r>
          </a:p>
          <a:p>
            <a:pPr algn="just"/>
            <a:r>
              <a:rPr lang="en-US" b="1" dirty="0"/>
              <a:t>ResNet</a:t>
            </a:r>
            <a:r>
              <a:rPr lang="en-US" altLang="zh-CN" b="1" dirty="0"/>
              <a:t>18:</a:t>
            </a:r>
          </a:p>
          <a:p>
            <a:pPr marL="0" indent="0" algn="just">
              <a:buNone/>
            </a:pPr>
            <a:r>
              <a:rPr lang="en-US" altLang="zh-CN" sz="1600" dirty="0"/>
              <a:t>	It’s a residual learning framework with </a:t>
            </a:r>
            <a:r>
              <a:rPr lang="en-US" altLang="zh-CN" sz="1600" b="1" dirty="0"/>
              <a:t>18 layers</a:t>
            </a:r>
            <a:r>
              <a:rPr lang="en-US" altLang="zh-CN" sz="1600" dirty="0"/>
              <a:t>. We </a:t>
            </a:r>
            <a:r>
              <a:rPr lang="en-US" altLang="zh-CN" sz="1600" dirty="0" smtClean="0"/>
              <a:t>also remove the final FC layer and freeze </a:t>
            </a:r>
            <a:r>
              <a:rPr lang="en-US" altLang="zh-CN" sz="1600" dirty="0"/>
              <a:t>the weights of this pre-	trained model also trained on ImageNet.</a:t>
            </a:r>
            <a:endParaRPr lang="en-US" sz="1600" dirty="0"/>
          </a:p>
          <a:p>
            <a:pPr algn="just"/>
            <a:r>
              <a:rPr lang="en-US" b="1" dirty="0"/>
              <a:t>Scat Net (J=4,5)</a:t>
            </a:r>
            <a:r>
              <a:rPr lang="zh-CN" altLang="en-US" b="1" dirty="0"/>
              <a:t>：</a:t>
            </a:r>
            <a:endParaRPr lang="en-HK" altLang="zh-CN" b="1" dirty="0"/>
          </a:p>
          <a:p>
            <a:pPr marL="0" indent="0" algn="just">
              <a:buNone/>
            </a:pPr>
            <a:r>
              <a:rPr lang="en-US" altLang="zh-CN" sz="1600" dirty="0"/>
              <a:t>	Wavelet scattering network (Scat Net) computes a translation invariant image representation. With an image X,  we use </a:t>
            </a:r>
            <a:r>
              <a:rPr lang="en-US" altLang="zh-CN" sz="1600" b="1" dirty="0"/>
              <a:t>2-	layer </a:t>
            </a:r>
            <a:r>
              <a:rPr lang="en-US" altLang="zh-CN" sz="1600" dirty="0"/>
              <a:t>Scat Net  to output a 241,391 dim feature vector.  </a:t>
            </a:r>
          </a:p>
          <a:p>
            <a:pPr marL="324000" lvl="1" indent="0" algn="just">
              <a:buNone/>
            </a:pPr>
            <a:endParaRPr lang="en-US" altLang="zh-CN" dirty="0"/>
          </a:p>
          <a:p>
            <a:pPr lvl="1"/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0862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9A4BFB-176B-4F8E-82E1-B2FB1A7B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HK" dirty="0"/>
              <a:t>Method | </a:t>
            </a:r>
            <a:r>
              <a:rPr lang="en-HK" b="1" dirty="0"/>
              <a:t>Evaluation: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79607D0-C72E-4B45-9E16-5DC2DF1F0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90420"/>
            <a:ext cx="11029616" cy="2804743"/>
          </a:xfrm>
        </p:spPr>
        <p:txBody>
          <a:bodyPr>
            <a:normAutofit/>
          </a:bodyPr>
          <a:lstStyle/>
          <a:p>
            <a:pPr lvl="1" algn="just"/>
            <a:r>
              <a:rPr lang="en-GB" sz="1800" b="1" dirty="0"/>
              <a:t>Cross Validation</a:t>
            </a:r>
            <a:r>
              <a:rPr lang="en-GB" sz="1800" dirty="0"/>
              <a:t>: Image-wise Leave-One-Out cross validation</a:t>
            </a:r>
          </a:p>
          <a:p>
            <a:pPr lvl="1" algn="just"/>
            <a:endParaRPr lang="en-GB" sz="1800" dirty="0"/>
          </a:p>
          <a:p>
            <a:pPr lvl="1" algn="just"/>
            <a:r>
              <a:rPr lang="en-GB" sz="1800" b="1" dirty="0" smtClean="0"/>
              <a:t>Scoring</a:t>
            </a:r>
            <a:r>
              <a:rPr lang="en-GB" sz="1800" dirty="0"/>
              <a:t>: Percentage of </a:t>
            </a:r>
            <a:r>
              <a:rPr lang="en-GB" sz="1800" dirty="0" smtClean="0"/>
              <a:t>patches labelled </a:t>
            </a:r>
            <a:r>
              <a:rPr lang="en-GB" sz="1800" dirty="0"/>
              <a:t>positive/100</a:t>
            </a:r>
          </a:p>
          <a:p>
            <a:pPr lvl="1" algn="just"/>
            <a:endParaRPr lang="en-GB" sz="1800" dirty="0"/>
          </a:p>
          <a:p>
            <a:pPr lvl="1" algn="just"/>
            <a:r>
              <a:rPr lang="en-GB" sz="1800" b="1" dirty="0"/>
              <a:t>Metric</a:t>
            </a:r>
            <a:r>
              <a:rPr lang="en-GB" sz="1800" dirty="0"/>
              <a:t>:  </a:t>
            </a:r>
            <a:r>
              <a:rPr lang="en-GB" altLang="zh-CN" sz="1800" dirty="0"/>
              <a:t>AUC(area under curve) </a:t>
            </a:r>
            <a:r>
              <a:rPr lang="en-US" altLang="zh-CN" sz="1800" dirty="0"/>
              <a:t>and </a:t>
            </a:r>
            <a:r>
              <a:rPr lang="en-US" altLang="zh-CN" sz="1800" dirty="0" smtClean="0"/>
              <a:t>Accuracy( </a:t>
            </a:r>
            <a:r>
              <a:rPr lang="en-US" altLang="zh-CN" sz="1800" dirty="0"/>
              <a:t>Threshold 0.5, equivalent to majority voting )</a:t>
            </a:r>
            <a:endParaRPr lang="en-US" altLang="zh-CN" sz="1700" b="1" dirty="0"/>
          </a:p>
          <a:p>
            <a:pPr lvl="1"/>
            <a:endParaRPr lang="en-US" altLang="zh-CN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0385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323939-D2DE-49FD-97C8-FCA0A13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Results </a:t>
            </a:r>
            <a:r>
              <a:rPr lang="en-US" altLang="zh-CN" dirty="0"/>
              <a:t>| </a:t>
            </a:r>
            <a:r>
              <a:rPr lang="en-US" altLang="zh-CN" b="1" dirty="0"/>
              <a:t>CROSs Validation – </a:t>
            </a:r>
            <a:r>
              <a:rPr lang="en-US" altLang="zh-CN" b="1" dirty="0" smtClean="0"/>
              <a:t>Best Results</a:t>
            </a:r>
            <a:endParaRPr lang="en-HK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="" xmlns:a16="http://schemas.microsoft.com/office/drawing/2014/main" id="{6E5E72BA-E9C5-4748-B95B-8E0BFB650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336426"/>
              </p:ext>
            </p:extLst>
          </p:nvPr>
        </p:nvGraphicFramePr>
        <p:xfrm>
          <a:off x="792483" y="2887458"/>
          <a:ext cx="4937760" cy="326838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7552">
                  <a:extLst>
                    <a:ext uri="{9D8B030D-6E8A-4147-A177-3AD203B41FA5}">
                      <a16:colId xmlns="" xmlns:a16="http://schemas.microsoft.com/office/drawing/2014/main" val="1651353978"/>
                    </a:ext>
                  </a:extLst>
                </a:gridCol>
                <a:gridCol w="987552">
                  <a:extLst>
                    <a:ext uri="{9D8B030D-6E8A-4147-A177-3AD203B41FA5}">
                      <a16:colId xmlns="" xmlns:a16="http://schemas.microsoft.com/office/drawing/2014/main" val="1288145724"/>
                    </a:ext>
                  </a:extLst>
                </a:gridCol>
                <a:gridCol w="987552">
                  <a:extLst>
                    <a:ext uri="{9D8B030D-6E8A-4147-A177-3AD203B41FA5}">
                      <a16:colId xmlns="" xmlns:a16="http://schemas.microsoft.com/office/drawing/2014/main" val="1933638390"/>
                    </a:ext>
                  </a:extLst>
                </a:gridCol>
                <a:gridCol w="987552">
                  <a:extLst>
                    <a:ext uri="{9D8B030D-6E8A-4147-A177-3AD203B41FA5}">
                      <a16:colId xmlns="" xmlns:a16="http://schemas.microsoft.com/office/drawing/2014/main" val="372286426"/>
                    </a:ext>
                  </a:extLst>
                </a:gridCol>
                <a:gridCol w="987552">
                  <a:extLst>
                    <a:ext uri="{9D8B030D-6E8A-4147-A177-3AD203B41FA5}">
                      <a16:colId xmlns="" xmlns:a16="http://schemas.microsoft.com/office/drawing/2014/main" val="3334645036"/>
                    </a:ext>
                  </a:extLst>
                </a:gridCol>
              </a:tblGrid>
              <a:tr h="9754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AUC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9520369"/>
                  </a:ext>
                </a:extLst>
              </a:tr>
              <a:tr h="764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0.731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17117753"/>
                  </a:ext>
                </a:extLst>
              </a:tr>
              <a:tr h="764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0.741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0.611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24253759"/>
                  </a:ext>
                </a:extLst>
              </a:tr>
              <a:tr h="764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0.8563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0.881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/>
                          </a:solidFill>
                        </a:rPr>
                        <a:t>0.889</a:t>
                      </a:r>
                      <a:endParaRPr lang="zh-CN" alt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365919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125C56D-5329-4BB1-8E2B-0234590253D4}"/>
              </a:ext>
            </a:extLst>
          </p:cNvPr>
          <p:cNvSpPr/>
          <p:nvPr/>
        </p:nvSpPr>
        <p:spPr>
          <a:xfrm>
            <a:off x="386340" y="1932375"/>
            <a:ext cx="327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result is averaged over 3 run</a:t>
            </a:r>
            <a:endParaRPr lang="en-US" altLang="zh-CN" sz="1700" b="1" dirty="0"/>
          </a:p>
        </p:txBody>
      </p:sp>
      <p:sp>
        <p:nvSpPr>
          <p:cNvPr id="7" name="文本框 5">
            <a:extLst>
              <a:ext uri="{FF2B5EF4-FFF2-40B4-BE49-F238E27FC236}">
                <a16:creationId xmlns="" xmlns:a16="http://schemas.microsoft.com/office/drawing/2014/main" id="{21FF89BB-60F0-4EB1-A84A-A78F6DB60F60}"/>
              </a:ext>
            </a:extLst>
          </p:cNvPr>
          <p:cNvSpPr txBox="1"/>
          <p:nvPr/>
        </p:nvSpPr>
        <p:spPr>
          <a:xfrm>
            <a:off x="2492787" y="2463740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The Best </a:t>
            </a:r>
            <a:r>
              <a:rPr kumimoji="1" lang="en-US" altLang="zh-CN" b="1" dirty="0">
                <a:solidFill>
                  <a:schemeClr val="accent3"/>
                </a:solidFill>
              </a:rPr>
              <a:t>AUC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F2DC72F-C29F-41E2-8B44-3DDC9FC36B9A}"/>
              </a:ext>
            </a:extLst>
          </p:cNvPr>
          <p:cNvSpPr txBox="1">
            <a:spLocks/>
          </p:cNvSpPr>
          <p:nvPr/>
        </p:nvSpPr>
        <p:spPr>
          <a:xfrm>
            <a:off x="3833137" y="6155844"/>
            <a:ext cx="7484593" cy="1289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700" dirty="0"/>
              <a:t>Scat5 did have the best performance</a:t>
            </a:r>
            <a:r>
              <a:rPr lang="en-US" altLang="zh-CN" sz="1700" b="1" dirty="0"/>
              <a:t>. </a:t>
            </a:r>
            <a:endParaRPr lang="en-US" altLang="zh-CN" dirty="0"/>
          </a:p>
          <a:p>
            <a:endParaRPr lang="en-HK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="" xmlns:a16="http://schemas.microsoft.com/office/drawing/2014/main" id="{E749A227-F6D0-4B51-B2B1-54AE45884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265319"/>
              </p:ext>
            </p:extLst>
          </p:nvPr>
        </p:nvGraphicFramePr>
        <p:xfrm>
          <a:off x="6461758" y="2887458"/>
          <a:ext cx="5149050" cy="32723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9810">
                  <a:extLst>
                    <a:ext uri="{9D8B030D-6E8A-4147-A177-3AD203B41FA5}">
                      <a16:colId xmlns="" xmlns:a16="http://schemas.microsoft.com/office/drawing/2014/main" val="1651353978"/>
                    </a:ext>
                  </a:extLst>
                </a:gridCol>
                <a:gridCol w="1029810">
                  <a:extLst>
                    <a:ext uri="{9D8B030D-6E8A-4147-A177-3AD203B41FA5}">
                      <a16:colId xmlns="" xmlns:a16="http://schemas.microsoft.com/office/drawing/2014/main" val="1288145724"/>
                    </a:ext>
                  </a:extLst>
                </a:gridCol>
                <a:gridCol w="1029810">
                  <a:extLst>
                    <a:ext uri="{9D8B030D-6E8A-4147-A177-3AD203B41FA5}">
                      <a16:colId xmlns="" xmlns:a16="http://schemas.microsoft.com/office/drawing/2014/main" val="1933638390"/>
                    </a:ext>
                  </a:extLst>
                </a:gridCol>
                <a:gridCol w="1029810">
                  <a:extLst>
                    <a:ext uri="{9D8B030D-6E8A-4147-A177-3AD203B41FA5}">
                      <a16:colId xmlns="" xmlns:a16="http://schemas.microsoft.com/office/drawing/2014/main" val="372286426"/>
                    </a:ext>
                  </a:extLst>
                </a:gridCol>
                <a:gridCol w="1029810">
                  <a:extLst>
                    <a:ext uri="{9D8B030D-6E8A-4147-A177-3AD203B41FA5}">
                      <a16:colId xmlns="" xmlns:a16="http://schemas.microsoft.com/office/drawing/2014/main" val="3334645036"/>
                    </a:ext>
                  </a:extLst>
                </a:gridCol>
              </a:tblGrid>
              <a:tr h="978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VGG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Scat5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9520369"/>
                  </a:ext>
                </a:extLst>
              </a:tr>
              <a:tr h="764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SVM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0.587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17117753"/>
                  </a:ext>
                </a:extLst>
              </a:tr>
              <a:tr h="764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LR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24253759"/>
                  </a:ext>
                </a:extLst>
              </a:tr>
              <a:tr h="764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/>
                          </a:solidFill>
                        </a:rPr>
                        <a:t>0.841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3659199"/>
                  </a:ext>
                </a:extLst>
              </a:tr>
            </a:tbl>
          </a:graphicData>
        </a:graphic>
      </p:graphicFrame>
      <p:sp>
        <p:nvSpPr>
          <p:cNvPr id="10" name="文本框 5">
            <a:extLst>
              <a:ext uri="{FF2B5EF4-FFF2-40B4-BE49-F238E27FC236}">
                <a16:creationId xmlns="" xmlns:a16="http://schemas.microsoft.com/office/drawing/2014/main" id="{A0227ECE-A1CE-4038-9FE6-48F1A31664E6}"/>
              </a:ext>
            </a:extLst>
          </p:cNvPr>
          <p:cNvSpPr txBox="1"/>
          <p:nvPr/>
        </p:nvSpPr>
        <p:spPr>
          <a:xfrm>
            <a:off x="8091722" y="2431550"/>
            <a:ext cx="160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The Best </a:t>
            </a:r>
            <a:r>
              <a:rPr kumimoji="1" lang="en-US" altLang="zh-CN" b="1" dirty="0">
                <a:solidFill>
                  <a:schemeClr val="accent3"/>
                </a:solidFill>
              </a:rPr>
              <a:t>Acc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879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1193</TotalTime>
  <Words>1313</Words>
  <Application>Microsoft Macintosh PowerPoint</Application>
  <PresentationFormat>宽屏</PresentationFormat>
  <Paragraphs>491</Paragraphs>
  <Slides>26</Slides>
  <Notes>0</Notes>
  <HiddenSlides>7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Gill Sans MT</vt:lpstr>
      <vt:lpstr>SimHei</vt:lpstr>
      <vt:lpstr>Wingdings 2</vt:lpstr>
      <vt:lpstr>等线</vt:lpstr>
      <vt:lpstr>华文中宋</vt:lpstr>
      <vt:lpstr>Dividend</vt:lpstr>
      <vt:lpstr>Raphael painting analysis: Random cropping leading to high variance </vt:lpstr>
      <vt:lpstr>Introduction</vt:lpstr>
      <vt:lpstr>Method | Data Cleaning</vt:lpstr>
      <vt:lpstr>Method | Cropping</vt:lpstr>
      <vt:lpstr>Method | Scaling</vt:lpstr>
      <vt:lpstr>Method | Heuristic</vt:lpstr>
      <vt:lpstr>Method | Feature Extractor </vt:lpstr>
      <vt:lpstr>Method | Evaluation: </vt:lpstr>
      <vt:lpstr>Results | CROSs Validation – Best Results</vt:lpstr>
      <vt:lpstr>  Correlation between AUC &amp; ACC</vt:lpstr>
      <vt:lpstr>Results | compare:   Repeat previous work </vt:lpstr>
      <vt:lpstr>Analysis | Variance, SVM</vt:lpstr>
      <vt:lpstr>Analysis | Variance, RF</vt:lpstr>
      <vt:lpstr>VISUALIZATION | pca</vt:lpstr>
      <vt:lpstr>VISUALIZATION | T-SNE</vt:lpstr>
      <vt:lpstr>Analysis | Cleaning</vt:lpstr>
      <vt:lpstr>Analysis | Cropping and scalling</vt:lpstr>
      <vt:lpstr>PREDICTION </vt:lpstr>
      <vt:lpstr>Summary</vt:lpstr>
      <vt:lpstr>Method | Pre-processing</vt:lpstr>
      <vt:lpstr>Method | Pre-processing</vt:lpstr>
      <vt:lpstr>Method | Cross Validation: </vt:lpstr>
      <vt:lpstr>Analysis</vt:lpstr>
      <vt:lpstr>Results | CROSs Validation</vt:lpstr>
      <vt:lpstr>Results | CROSs Validation</vt:lpstr>
      <vt:lpstr>Conclusion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6380p Project 1: Feature Extraction and Transfer Learning</dc:title>
  <dc:creator>Peng YUN</dc:creator>
  <cp:lastModifiedBy>Microsoft Office 用户</cp:lastModifiedBy>
  <cp:revision>100</cp:revision>
  <dcterms:created xsi:type="dcterms:W3CDTF">2018-10-06T10:08:02Z</dcterms:created>
  <dcterms:modified xsi:type="dcterms:W3CDTF">2018-10-08T08:13:20Z</dcterms:modified>
</cp:coreProperties>
</file>